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6"/>
  </p:notesMasterIdLst>
  <p:handoutMasterIdLst>
    <p:handoutMasterId r:id="rId27"/>
  </p:handoutMasterIdLst>
  <p:sldIdLst>
    <p:sldId id="376" r:id="rId2"/>
    <p:sldId id="565" r:id="rId3"/>
    <p:sldId id="566" r:id="rId4"/>
    <p:sldId id="567" r:id="rId5"/>
    <p:sldId id="568" r:id="rId6"/>
    <p:sldId id="569" r:id="rId7"/>
    <p:sldId id="572" r:id="rId8"/>
    <p:sldId id="571" r:id="rId9"/>
    <p:sldId id="573" r:id="rId10"/>
    <p:sldId id="574" r:id="rId11"/>
    <p:sldId id="575" r:id="rId12"/>
    <p:sldId id="576" r:id="rId13"/>
    <p:sldId id="395" r:id="rId14"/>
    <p:sldId id="462" r:id="rId15"/>
    <p:sldId id="539" r:id="rId16"/>
    <p:sldId id="400" r:id="rId17"/>
    <p:sldId id="540" r:id="rId18"/>
    <p:sldId id="476" r:id="rId19"/>
    <p:sldId id="422" r:id="rId20"/>
    <p:sldId id="577" r:id="rId21"/>
    <p:sldId id="578" r:id="rId22"/>
    <p:sldId id="579" r:id="rId23"/>
    <p:sldId id="580" r:id="rId24"/>
    <p:sldId id="532" r:id="rId25"/>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6287" autoAdjust="0"/>
  </p:normalViewPr>
  <p:slideViewPr>
    <p:cSldViewPr>
      <p:cViewPr varScale="1">
        <p:scale>
          <a:sx n="57" d="100"/>
          <a:sy n="57" d="100"/>
        </p:scale>
        <p:origin x="1536"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2" y="-1472"/>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panose="020B0604020202020204" pitchFamily="34"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85BE48BE-2610-4179-8375-2EFA24D7155E}"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4D6D76BD-72A3-4866-B59F-0542A83D99BF}"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The next design pattern we will be looking at is the Façade pattern. Yes, it’s pronounced façade even though it’s spelled fa-cade. It’s one of those fancy English words derived from the French language. The ‘c’ even has a little tail below it. Anyway, a façade is something you put in front of, say, a building, to make it look pretty and hides all the inner workings of the building like pipes and vents. As a software design pattern, the Façade pattern makes complicated code look pretty and makes it simpler to use.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A10BD-1F27-DEE0-93C5-607AE0D1EB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E4F5CD-19D5-6249-985C-61E69D4BCA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3FD4D4-6912-B12E-17E6-1F1607C24305}"/>
              </a:ext>
            </a:extLst>
          </p:cNvPr>
          <p:cNvSpPr>
            <a:spLocks noGrp="1"/>
          </p:cNvSpPr>
          <p:nvPr>
            <p:ph type="body" idx="1"/>
          </p:nvPr>
        </p:nvSpPr>
        <p:spPr/>
        <p:txBody>
          <a:bodyPr/>
          <a:lstStyle/>
          <a:p>
            <a:r>
              <a:rPr lang="en-US" baseline="0" dirty="0"/>
              <a:t>And that’s all there really is to it. Let’s test this out using a class called </a:t>
            </a:r>
            <a:r>
              <a:rPr lang="en-US" baseline="0" dirty="0" err="1"/>
              <a:t>HomeTheatreTest</a:t>
            </a:r>
            <a:r>
              <a:rPr lang="en-US" baseline="0" dirty="0"/>
              <a:t>. First, we || instantiate all the individual components of the home theatre system, and || use those components to initialize our </a:t>
            </a:r>
            <a:r>
              <a:rPr lang="en-US" baseline="0" dirty="0" err="1"/>
              <a:t>HomeTheatreFacade</a:t>
            </a:r>
            <a:r>
              <a:rPr lang="en-US" baseline="0" dirty="0"/>
              <a:t> object. After that, we can just call || </a:t>
            </a:r>
            <a:r>
              <a:rPr lang="en-US" baseline="0" dirty="0" err="1"/>
              <a:t>homeTheatre.watchMovie</a:t>
            </a:r>
            <a:r>
              <a:rPr lang="en-US" baseline="0" dirty="0"/>
              <a:t>(), and we’re going to watch a good movie. If you haven’t seen The Princess Bride, you really should check it out. After that, we also call || </a:t>
            </a:r>
            <a:r>
              <a:rPr lang="en-US" baseline="0" dirty="0" err="1"/>
              <a:t>homeTheatre.endMovie</a:t>
            </a:r>
            <a:r>
              <a:rPr lang="en-US" baseline="0" dirty="0"/>
              <a:t>().</a:t>
            </a:r>
          </a:p>
          <a:p>
            <a:endParaRPr lang="en-US" dirty="0"/>
          </a:p>
        </p:txBody>
      </p:sp>
      <p:sp>
        <p:nvSpPr>
          <p:cNvPr id="4" name="Slide Number Placeholder 3">
            <a:extLst>
              <a:ext uri="{FF2B5EF4-FFF2-40B4-BE49-F238E27FC236}">
                <a16:creationId xmlns:a16="http://schemas.microsoft.com/office/drawing/2014/main" id="{1B177731-563B-F123-8977-6582238C9E6A}"/>
              </a:ext>
            </a:extLst>
          </p:cNvPr>
          <p:cNvSpPr>
            <a:spLocks noGrp="1"/>
          </p:cNvSpPr>
          <p:nvPr>
            <p:ph type="sldNum" sz="quarter" idx="10"/>
          </p:nvPr>
        </p:nvSpPr>
        <p:spPr/>
        <p:txBody>
          <a:bodyPr/>
          <a:lstStyle/>
          <a:p>
            <a:pPr>
              <a:defRPr/>
            </a:pPr>
            <a:fld id="{85BE48BE-2610-4179-8375-2EFA24D7155E}" type="slidenum">
              <a:rPr lang="en-GB" smtClean="0"/>
              <a:pPr>
                <a:defRPr/>
              </a:pPr>
              <a:t>10</a:t>
            </a:fld>
            <a:endParaRPr lang="en-GB"/>
          </a:p>
        </p:txBody>
      </p:sp>
    </p:spTree>
    <p:extLst>
      <p:ext uri="{BB962C8B-B14F-4D97-AF65-F5344CB8AC3E}">
        <p14:creationId xmlns:p14="http://schemas.microsoft.com/office/powerpoint/2010/main" val="231342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EA7F5-E70D-8FC2-51E0-CB37C6933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494AE-EEC7-1E1B-29EE-03A7D54D9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4B69B9-7D8B-F43B-F85E-30AE2368976A}"/>
              </a:ext>
            </a:extLst>
          </p:cNvPr>
          <p:cNvSpPr>
            <a:spLocks noGrp="1"/>
          </p:cNvSpPr>
          <p:nvPr>
            <p:ph type="body" idx="1"/>
          </p:nvPr>
        </p:nvSpPr>
        <p:spPr/>
        <p:txBody>
          <a:bodyPr/>
          <a:lstStyle/>
          <a:p>
            <a:r>
              <a:rPr lang="en-US" dirty="0"/>
              <a:t>So if we call the </a:t>
            </a:r>
            <a:r>
              <a:rPr lang="en-US" dirty="0" err="1"/>
              <a:t>testTheatre</a:t>
            </a:r>
            <a:r>
              <a:rPr lang="en-US" dirty="0"/>
              <a:t>() method, this should be the output. The </a:t>
            </a:r>
            <a:r>
              <a:rPr lang="en-US" dirty="0" err="1"/>
              <a:t>watchMovie</a:t>
            </a:r>
            <a:r>
              <a:rPr lang="en-US" dirty="0"/>
              <a:t>() method will go through our 13-step process to watch a movie…</a:t>
            </a:r>
            <a:endParaRPr lang="en-US" baseline="0" dirty="0"/>
          </a:p>
          <a:p>
            <a:endParaRPr lang="en-US" dirty="0"/>
          </a:p>
        </p:txBody>
      </p:sp>
      <p:sp>
        <p:nvSpPr>
          <p:cNvPr id="4" name="Slide Number Placeholder 3">
            <a:extLst>
              <a:ext uri="{FF2B5EF4-FFF2-40B4-BE49-F238E27FC236}">
                <a16:creationId xmlns:a16="http://schemas.microsoft.com/office/drawing/2014/main" id="{A3FB3CDB-02D6-E6E5-B308-E5FF37742095}"/>
              </a:ext>
            </a:extLst>
          </p:cNvPr>
          <p:cNvSpPr>
            <a:spLocks noGrp="1"/>
          </p:cNvSpPr>
          <p:nvPr>
            <p:ph type="sldNum" sz="quarter" idx="10"/>
          </p:nvPr>
        </p:nvSpPr>
        <p:spPr/>
        <p:txBody>
          <a:bodyPr/>
          <a:lstStyle/>
          <a:p>
            <a:pPr>
              <a:defRPr/>
            </a:pPr>
            <a:fld id="{85BE48BE-2610-4179-8375-2EFA24D7155E}" type="slidenum">
              <a:rPr lang="en-GB" smtClean="0"/>
              <a:pPr>
                <a:defRPr/>
              </a:pPr>
              <a:t>11</a:t>
            </a:fld>
            <a:endParaRPr lang="en-GB"/>
          </a:p>
        </p:txBody>
      </p:sp>
    </p:spTree>
    <p:extLst>
      <p:ext uri="{BB962C8B-B14F-4D97-AF65-F5344CB8AC3E}">
        <p14:creationId xmlns:p14="http://schemas.microsoft.com/office/powerpoint/2010/main" val="1442539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D4FFB-80AE-9038-2554-FA2B703EE8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B5CF6A-DBF0-7564-56E7-C29AC17DA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3E453-1C94-7F31-076B-25804A3A5CC7}"/>
              </a:ext>
            </a:extLst>
          </p:cNvPr>
          <p:cNvSpPr>
            <a:spLocks noGrp="1"/>
          </p:cNvSpPr>
          <p:nvPr>
            <p:ph type="body" idx="1"/>
          </p:nvPr>
        </p:nvSpPr>
        <p:spPr/>
        <p:txBody>
          <a:bodyPr/>
          <a:lstStyle/>
          <a:p>
            <a:r>
              <a:rPr lang="en-US" dirty="0"/>
              <a:t>And the </a:t>
            </a:r>
            <a:r>
              <a:rPr lang="en-US" dirty="0" err="1"/>
              <a:t>endMovie</a:t>
            </a:r>
            <a:r>
              <a:rPr lang="en-US" dirty="0"/>
              <a:t>() method will go through our other process to end the movie. Simple, right?</a:t>
            </a:r>
            <a:endParaRPr lang="en-US" baseline="0" dirty="0"/>
          </a:p>
          <a:p>
            <a:endParaRPr lang="en-US" dirty="0"/>
          </a:p>
        </p:txBody>
      </p:sp>
      <p:sp>
        <p:nvSpPr>
          <p:cNvPr id="4" name="Slide Number Placeholder 3">
            <a:extLst>
              <a:ext uri="{FF2B5EF4-FFF2-40B4-BE49-F238E27FC236}">
                <a16:creationId xmlns:a16="http://schemas.microsoft.com/office/drawing/2014/main" id="{6918CFDA-1F38-9232-9161-9456078631D4}"/>
              </a:ext>
            </a:extLst>
          </p:cNvPr>
          <p:cNvSpPr>
            <a:spLocks noGrp="1"/>
          </p:cNvSpPr>
          <p:nvPr>
            <p:ph type="sldNum" sz="quarter" idx="10"/>
          </p:nvPr>
        </p:nvSpPr>
        <p:spPr/>
        <p:txBody>
          <a:bodyPr/>
          <a:lstStyle/>
          <a:p>
            <a:pPr>
              <a:defRPr/>
            </a:pPr>
            <a:fld id="{85BE48BE-2610-4179-8375-2EFA24D7155E}" type="slidenum">
              <a:rPr lang="en-GB" smtClean="0"/>
              <a:pPr>
                <a:defRPr/>
              </a:pPr>
              <a:t>12</a:t>
            </a:fld>
            <a:endParaRPr lang="en-GB"/>
          </a:p>
        </p:txBody>
      </p:sp>
    </p:spTree>
    <p:extLst>
      <p:ext uri="{BB962C8B-B14F-4D97-AF65-F5344CB8AC3E}">
        <p14:creationId xmlns:p14="http://schemas.microsoft.com/office/powerpoint/2010/main" val="4160282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Façade design pattern. It really is this straightforward. Let’s introduce it formally.</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13</a:t>
            </a:fld>
            <a:endParaRPr lang="en-GB"/>
          </a:p>
        </p:txBody>
      </p:sp>
    </p:spTree>
    <p:extLst>
      <p:ext uri="{BB962C8B-B14F-4D97-AF65-F5344CB8AC3E}">
        <p14:creationId xmlns:p14="http://schemas.microsoft.com/office/powerpoint/2010/main" val="896403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Façade pattern takes a set of interfaces in a subsystem and provides a unified interface. We call it a subsystem because, for example, our home theatre system is a subsystem within our main program. Essentially, the Façade pattern defines a higher-level interface that is intended to make the subsystem easier to use.</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14</a:t>
            </a:fld>
            <a:endParaRPr lang="en-GB"/>
          </a:p>
        </p:txBody>
      </p:sp>
    </p:spTree>
    <p:extLst>
      <p:ext uri="{BB962C8B-B14F-4D97-AF65-F5344CB8AC3E}">
        <p14:creationId xmlns:p14="http://schemas.microsoft.com/office/powerpoint/2010/main" val="2280136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class diagram for the Façade pattern, and as you can see, it doesn’t look like the other class diagrams we have looked at before. This is because the Façade class sort of sits on top of an entire subsystem, and it can have references to multiple classes within the system, so there isn’t really a single way to draw the class diagram. But the point is that a || Client class that wants to use the subsystem can use the Façade class’s simplified interface to help it use the subsystem, although note that the Client class is not officially part of the Façade pattern class diagram.</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15</a:t>
            </a:fld>
            <a:endParaRPr lang="en-GB"/>
          </a:p>
        </p:txBody>
      </p:sp>
    </p:spTree>
    <p:extLst>
      <p:ext uri="{BB962C8B-B14F-4D97-AF65-F5344CB8AC3E}">
        <p14:creationId xmlns:p14="http://schemas.microsoft.com/office/powerpoint/2010/main" val="3753503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other words, the Façade pattern only has two key participants. The first is the || Façade itself, which simplifies complicated requests for a subsystem. It knows which subsystem classes are responsible for each part of the request, and will delegate these steps to the appropriate subsystem objects. The other key participant are the || subsystem classes, and all it does is implement subsystem functionality. The Façade object will call the methods defined by the subsystem classes, and the subsystem classes have no idea that they are being called by a Façade.</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16</a:t>
            </a:fld>
            <a:endParaRPr lang="en-GB"/>
          </a:p>
        </p:txBody>
      </p:sp>
    </p:spTree>
    <p:extLst>
      <p:ext uri="{BB962C8B-B14F-4D97-AF65-F5344CB8AC3E}">
        <p14:creationId xmlns:p14="http://schemas.microsoft.com/office/powerpoint/2010/main" val="1880505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027F6-8C47-7120-A431-454D3FA6B8A5}"/>
            </a:ext>
          </a:extLst>
        </p:cNvPr>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07151029-EFF4-18DF-111E-5C48EFA53E5C}"/>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CFF8380A-8E35-23D7-AA74-AF88F2D658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For completeness, here is how our </a:t>
            </a:r>
            <a:r>
              <a:rPr lang="en-US" altLang="en-US" dirty="0" err="1">
                <a:latin typeface="Arial" panose="020B0604020202020204" pitchFamily="34" charset="0"/>
              </a:rPr>
              <a:t>HomeTheatreFacade</a:t>
            </a:r>
            <a:r>
              <a:rPr lang="en-US" altLang="en-US" dirty="0">
                <a:latin typeface="Arial" panose="020B0604020202020204" pitchFamily="34" charset="0"/>
              </a:rPr>
              <a:t> maps to the Façade design pattern class diagram. || This is the Façade, and || this is the subsystem.</a:t>
            </a:r>
          </a:p>
        </p:txBody>
      </p:sp>
      <p:sp>
        <p:nvSpPr>
          <p:cNvPr id="27652" name="Slide Number Placeholder 3">
            <a:extLst>
              <a:ext uri="{FF2B5EF4-FFF2-40B4-BE49-F238E27FC236}">
                <a16:creationId xmlns:a16="http://schemas.microsoft.com/office/drawing/2014/main" id="{8D50746E-A2AB-BB8D-DC6C-4E58747010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952B558B-7BE4-4340-B8D1-953E71D8D6F1}" type="slidenum">
              <a:rPr lang="en-GB" altLang="en-US" sz="1000" smtClean="0">
                <a:latin typeface="Arial" panose="020B0604020202020204" pitchFamily="34" charset="0"/>
              </a:rPr>
              <a:pPr/>
              <a:t>17</a:t>
            </a:fld>
            <a:endParaRPr lang="en-GB" altLang="en-US" sz="1000">
              <a:latin typeface="Arial" panose="020B0604020202020204" pitchFamily="34" charset="0"/>
            </a:endParaRPr>
          </a:p>
        </p:txBody>
      </p:sp>
    </p:spTree>
    <p:extLst>
      <p:ext uri="{BB962C8B-B14F-4D97-AF65-F5344CB8AC3E}">
        <p14:creationId xmlns:p14="http://schemas.microsoft.com/office/powerpoint/2010/main" val="44267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Façade design pattern. What have we achieved? Ultimately, the || clients that use the subsystem components can now do stuff without having to know the low-level details of the subsystem. By using a Façade, the clients can deal with the Façade and not the subsystem itself, which also makes the subsystem easier to use. By doing so, we have || reduced the coupling between the subsystem and its clients, and we can vary the subsystem components without affecting the clients. For example, if we replace our projector with a new one that uses different method calls, then we only have to change the methods in the Façade class to accommodate it, and the clients are completely unaffected. Note that || since the Façade is an additional class that sits on top of the subsystem, it doesn’t prevent other clients who actually want to access the subsystem classes directly from doing so.</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18</a:t>
            </a:fld>
            <a:endParaRPr lang="en-GB"/>
          </a:p>
        </p:txBody>
      </p:sp>
    </p:spTree>
    <p:extLst>
      <p:ext uri="{BB962C8B-B14F-4D97-AF65-F5344CB8AC3E}">
        <p14:creationId xmlns:p14="http://schemas.microsoft.com/office/powerpoint/2010/main" val="2190619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0C4CBE9E-CE78-487A-93D6-4E00CB522339}"/>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1E8E24C9-81C6-4A4F-9031-9528F1E97E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Since the Façade pattern is so easy, now is a good time to introduce another design principle that is one of the motivating factors behind the Façade pattern. The principle is called || The Principle of Least Knowledge, and is often expressed as “talk only to your immediate friends”. Wait, what? What does a friend mean in the context of OO programming? Well, a friend in this case is an object that you are directly referencing. Essentially, this principle says that || methods in an object should only communicate with 4 categories of other objects: || the object itself, || objects that are passed to the method as a parameter, || objects that the method creates in its code, and || attributes and references of the object. What this principle says is that you should only communicate with these friends, and you should </a:t>
            </a:r>
            <a:r>
              <a:rPr lang="en-US" altLang="en-US" i="1" dirty="0">
                <a:latin typeface="Arial" panose="020B0604020202020204" pitchFamily="34" charset="0"/>
              </a:rPr>
              <a:t>not </a:t>
            </a:r>
            <a:r>
              <a:rPr lang="en-US" altLang="en-US" i="0" dirty="0">
                <a:latin typeface="Arial" panose="020B0604020202020204" pitchFamily="34" charset="0"/>
              </a:rPr>
              <a:t>communicate with friends of friends. Incidentally, this principle is also known as the || Law of Demeter, named after the Greek goddess of agriculture for the way seeds spread and grow from a local area. Anyway, the Law of Demeter and the Principle of Least Knowledge are the same thing.</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40964" name="Slide Number Placeholder 3">
            <a:extLst>
              <a:ext uri="{FF2B5EF4-FFF2-40B4-BE49-F238E27FC236}">
                <a16:creationId xmlns:a16="http://schemas.microsoft.com/office/drawing/2014/main" id="{739383EF-6946-421C-B536-E627628650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B53DAC46-EDB5-4AD6-9B17-F9CC9EB0DB6B}" type="slidenum">
              <a:rPr lang="en-GB" altLang="en-US" sz="1000" smtClean="0">
                <a:latin typeface="Arial" panose="020B0604020202020204" pitchFamily="34" charset="0"/>
              </a:rPr>
              <a:pPr/>
              <a:t>19</a:t>
            </a:fld>
            <a:endParaRPr lang="en-GB" altLang="en-US" sz="10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an example. Suppose you have built an awesome home theatre system that allows you to watch movies in comfort and luxury. You have a || top-of-the-line Amplifier that produces cinema-quality sound. You have it hooked up to a || </a:t>
            </a:r>
            <a:r>
              <a:rPr lang="en-US" dirty="0" err="1"/>
              <a:t>CdPlayer</a:t>
            </a:r>
            <a:r>
              <a:rPr lang="en-US" dirty="0"/>
              <a:t> in case you want to just play music. Your amplifier is of course also hooked up to a || </a:t>
            </a:r>
            <a:r>
              <a:rPr lang="en-US" dirty="0" err="1"/>
              <a:t>DvdPlayer</a:t>
            </a:r>
            <a:r>
              <a:rPr lang="en-US" dirty="0"/>
              <a:t> so that you can play your movie DVDs. But you don’t want to play your movie on a dinky TV, no, you have the </a:t>
            </a:r>
            <a:r>
              <a:rPr lang="en-US" dirty="0" err="1"/>
              <a:t>DvdPlayer</a:t>
            </a:r>
            <a:r>
              <a:rPr lang="en-US" dirty="0"/>
              <a:t> || connected to a Projector so that you can play the movie on your wall. And just for fun, you also have it hooked up to your || Radio, because why not? Other than that, you also have an || automated screen that you can raise and lower, and high-tech || theatre lights that you can dim for that cinema ambience. And for that fully authentic movie theatre experience, you even have your own || popcorn maker that can make fresh popcorn. Yes, yes, I know that home theatre systems these days will also be hooked up to some streaming service like Netflix, but I got this example from a textbook that was printed in 2004. Give me a break, ok?</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a:t>
            </a:fld>
            <a:endParaRPr lang="en-GB"/>
          </a:p>
        </p:txBody>
      </p:sp>
    </p:spTree>
    <p:extLst>
      <p:ext uri="{BB962C8B-B14F-4D97-AF65-F5344CB8AC3E}">
        <p14:creationId xmlns:p14="http://schemas.microsoft.com/office/powerpoint/2010/main" val="1094149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implications of this principle? To illustrate, consider || this code that retrieves the current temperature from a weather station. It first creates a Thermometer object using the station’s </a:t>
            </a:r>
            <a:r>
              <a:rPr lang="en-US" dirty="0" err="1"/>
              <a:t>getThermometer</a:t>
            </a:r>
            <a:r>
              <a:rPr lang="en-US" dirty="0"/>
              <a:t>() method, and then returns the thermometer’s temperature. The problem here is that the method is only friends with the station, not its thermometer, so calling the </a:t>
            </a:r>
            <a:r>
              <a:rPr lang="en-US" dirty="0" err="1"/>
              <a:t>theremometer’s</a:t>
            </a:r>
            <a:r>
              <a:rPr lang="en-US" dirty="0"/>
              <a:t> </a:t>
            </a:r>
            <a:r>
              <a:rPr lang="en-US" dirty="0" err="1"/>
              <a:t>getTemperature</a:t>
            </a:r>
            <a:r>
              <a:rPr lang="en-US" dirty="0"/>
              <a:t>() method violates the Principle of Least Knowledge. Instead, we should code it in || this way, by creating a </a:t>
            </a:r>
            <a:r>
              <a:rPr lang="en-US" dirty="0" err="1"/>
              <a:t>getTemperature</a:t>
            </a:r>
            <a:r>
              <a:rPr lang="en-US" dirty="0"/>
              <a:t>() method in the weather station class. We will let the station return the current temperature in its own way, and if it changes its thermometer system, this method will not be affected.</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20</a:t>
            </a:fld>
            <a:endParaRPr lang="en-GB"/>
          </a:p>
        </p:txBody>
      </p:sp>
    </p:spTree>
    <p:extLst>
      <p:ext uri="{BB962C8B-B14F-4D97-AF65-F5344CB8AC3E}">
        <p14:creationId xmlns:p14="http://schemas.microsoft.com/office/powerpoint/2010/main" val="1357939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758DA-5F3F-B7EB-5406-E900A1152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E5E1B-F4E5-3715-BFD0-F0EDE5A57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F7CF7-674E-8713-EDC4-B2A1A331C2DF}"/>
              </a:ext>
            </a:extLst>
          </p:cNvPr>
          <p:cNvSpPr>
            <a:spLocks noGrp="1"/>
          </p:cNvSpPr>
          <p:nvPr>
            <p:ph type="body" idx="1"/>
          </p:nvPr>
        </p:nvSpPr>
        <p:spPr/>
        <p:txBody>
          <a:bodyPr/>
          <a:lstStyle/>
          <a:p>
            <a:r>
              <a:rPr lang="en-US" dirty="0"/>
              <a:t>Here’s an example of a piece of code that follows the Principle of Least Knowledge properly. This is a Car class, and it contains a || reference to an Engine object. It has a method called start that || takes a Key object as its parameter. Within this method, it creates a || new Doors object. Now, since the key object is a passed in parameter, you are allowed to || call the methods in the key object, such as turn() in this case. Since the engine is an attribute, you can || also call </a:t>
            </a:r>
            <a:r>
              <a:rPr lang="en-US" i="1" dirty="0"/>
              <a:t>its </a:t>
            </a:r>
            <a:r>
              <a:rPr lang="en-US" i="0" dirty="0"/>
              <a:t>methods, in this case, start(). You can always || call methods in the Car object itself, such as the </a:t>
            </a:r>
            <a:r>
              <a:rPr lang="en-US" i="0" dirty="0" err="1"/>
              <a:t>updateDashboardDisplay</a:t>
            </a:r>
            <a:r>
              <a:rPr lang="en-US" i="0" dirty="0"/>
              <a:t>() local method. Finally, because you created the doors object within this method call, you are allowed to || call the methods in this created object such as lock(). So this code does not violate the Principle of Least Knowledge.</a:t>
            </a:r>
            <a:endParaRPr lang="en-US" dirty="0"/>
          </a:p>
        </p:txBody>
      </p:sp>
      <p:sp>
        <p:nvSpPr>
          <p:cNvPr id="4" name="Slide Number Placeholder 3">
            <a:extLst>
              <a:ext uri="{FF2B5EF4-FFF2-40B4-BE49-F238E27FC236}">
                <a16:creationId xmlns:a16="http://schemas.microsoft.com/office/drawing/2014/main" id="{73F26C15-E8ED-A6D3-10C2-1F463B7803DE}"/>
              </a:ext>
            </a:extLst>
          </p:cNvPr>
          <p:cNvSpPr>
            <a:spLocks noGrp="1"/>
          </p:cNvSpPr>
          <p:nvPr>
            <p:ph type="sldNum" sz="quarter" idx="10"/>
          </p:nvPr>
        </p:nvSpPr>
        <p:spPr/>
        <p:txBody>
          <a:bodyPr/>
          <a:lstStyle/>
          <a:p>
            <a:pPr>
              <a:defRPr/>
            </a:pPr>
            <a:fld id="{85BE48BE-2610-4179-8375-2EFA24D7155E}" type="slidenum">
              <a:rPr lang="en-GB" smtClean="0"/>
              <a:pPr>
                <a:defRPr/>
              </a:pPr>
              <a:t>21</a:t>
            </a:fld>
            <a:endParaRPr lang="en-GB"/>
          </a:p>
        </p:txBody>
      </p:sp>
    </p:spTree>
    <p:extLst>
      <p:ext uri="{BB962C8B-B14F-4D97-AF65-F5344CB8AC3E}">
        <p14:creationId xmlns:p14="http://schemas.microsoft.com/office/powerpoint/2010/main" val="3263665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this relate to the Façade design pattern? Well, note that the || </a:t>
            </a:r>
            <a:r>
              <a:rPr lang="en-US" dirty="0" err="1"/>
              <a:t>HomeTheatreTest</a:t>
            </a:r>
            <a:r>
              <a:rPr lang="en-US" dirty="0"/>
              <a:t> object that we used to test the system is the client, and it only refers to the </a:t>
            </a:r>
            <a:r>
              <a:rPr lang="en-US" dirty="0" err="1"/>
              <a:t>HomeTheatreFacade</a:t>
            </a:r>
            <a:r>
              <a:rPr lang="en-US" dirty="0"/>
              <a:t> object, and not to any of the individual home theatre components. Looking at this class diagram, we see that our || </a:t>
            </a:r>
            <a:r>
              <a:rPr lang="en-US" dirty="0" err="1"/>
              <a:t>HomeTheatreTest</a:t>
            </a:r>
            <a:r>
              <a:rPr lang="en-US" dirty="0"/>
              <a:t> class only has one friend, which is the Façade. Therefore, it will only call the Façade methods and not any of the subsystem methods. This has the clear benefit that || if we change any of the home theatre components, then </a:t>
            </a:r>
            <a:r>
              <a:rPr lang="en-US" dirty="0" err="1"/>
              <a:t>HomeTheatreTest</a:t>
            </a:r>
            <a:r>
              <a:rPr lang="en-US" dirty="0"/>
              <a:t> is completely unaffected because the job of figuring out how to watch a movie is given entirely to the Façade class.</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22</a:t>
            </a:fld>
            <a:endParaRPr lang="en-GB"/>
          </a:p>
        </p:txBody>
      </p:sp>
    </p:spTree>
    <p:extLst>
      <p:ext uri="{BB962C8B-B14F-4D97-AF65-F5344CB8AC3E}">
        <p14:creationId xmlns:p14="http://schemas.microsoft.com/office/powerpoint/2010/main" val="375224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design principles, it’s not all upside. Yes, || the main advantage of reducing dependencies between objects thereby simplifying system maintenance is a big one, and usually it is worthwhile to follow this principle. However, it comes with a few || disadvantages. The main way to avoid having to talk to a friend of a friend is to have a “wrapper” class or method handle this, like having the weather station object define a </a:t>
            </a:r>
            <a:r>
              <a:rPr lang="en-US" dirty="0" err="1"/>
              <a:t>getTemperature</a:t>
            </a:r>
            <a:r>
              <a:rPr lang="en-US" dirty="0"/>
              <a:t>() method. Adding all these wrapper classes or methods may increase the complexity of the system, and therefore increase the development time. Also, the fact that you have to call an additional wrapper method does have a slight effect on runtime efficiency, which is usually not a big deal unless you have some system where every microsecond counts. That said, the general consensus is that for most systems, the Principle of Least Knowledge is a good one to follow.</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23</a:t>
            </a:fld>
            <a:endParaRPr lang="en-GB"/>
          </a:p>
        </p:txBody>
      </p:sp>
    </p:spTree>
    <p:extLst>
      <p:ext uri="{BB962C8B-B14F-4D97-AF65-F5344CB8AC3E}">
        <p14:creationId xmlns:p14="http://schemas.microsoft.com/office/powerpoint/2010/main" val="2734031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that was the Façade design pattern, that provides a simplified interface to a subsystem. We also introduced the Principle of Least Knowledge that says that you should only directly communicate with your immediate friends, at least when it comes to OO programming.</a:t>
            </a:r>
          </a:p>
          <a:p>
            <a:endParaRPr lang="en-US" altLang="en-US" dirty="0">
              <a:latin typeface="Arial" panose="020B0604020202020204" pitchFamily="34" charset="0"/>
            </a:endParaRPr>
          </a:p>
          <a:p>
            <a:r>
              <a:rPr lang="en-US" altLang="en-US" dirty="0">
                <a:latin typeface="Arial" panose="020B0604020202020204" pitchFamily="34" charset="0"/>
              </a:rPr>
              <a:t>You know, it </a:t>
            </a:r>
            <a:r>
              <a:rPr lang="en-US" altLang="en-US">
                <a:latin typeface="Arial" panose="020B0604020202020204" pitchFamily="34" charset="0"/>
              </a:rPr>
              <a:t>took me a </a:t>
            </a:r>
            <a:r>
              <a:rPr lang="en-US" altLang="en-US" dirty="0">
                <a:latin typeface="Arial" panose="020B0604020202020204" pitchFamily="34" charset="0"/>
              </a:rPr>
              <a:t>very long time to learn how to pronounce “façade” properly, in fact, it took me 10 years to figure it out. That’s right, it took me a de-</a:t>
            </a:r>
            <a:r>
              <a:rPr lang="en-US" altLang="en-US" dirty="0" err="1">
                <a:latin typeface="Arial" panose="020B0604020202020204" pitchFamily="34" charset="0"/>
              </a:rPr>
              <a:t>sade</a:t>
            </a:r>
            <a:r>
              <a:rPr lang="en-US" altLang="en-US" dirty="0">
                <a:latin typeface="Arial" panose="020B0604020202020204" pitchFamily="34" charset="0"/>
              </a:rPr>
              <a:t>. </a:t>
            </a:r>
            <a:r>
              <a:rPr lang="en-US" altLang="en-US" dirty="0" err="1">
                <a:latin typeface="Arial" panose="020B0604020202020204" pitchFamily="34" charset="0"/>
              </a:rPr>
              <a:t>Byee</a:t>
            </a:r>
            <a:r>
              <a:rPr lang="en-US" altLang="en-US" dirty="0">
                <a:latin typeface="Arial" panose="020B0604020202020204" pitchFamily="34" charset="0"/>
              </a:rPr>
              <a:t>!</a:t>
            </a: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24</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Right, so we’ve got our home theatre system set up and we’re ready to watch a movie. Now all we have to do is… (deep breath)</a:t>
            </a:r>
          </a:p>
          <a:p>
            <a:pPr marL="514350" indent="-514350">
              <a:buFont typeface="+mj-lt"/>
              <a:buAutoNum type="arabicPeriod"/>
            </a:pPr>
            <a:r>
              <a:rPr lang="en-US" sz="1200" dirty="0"/>
              <a:t>Turn on the popcorn maker</a:t>
            </a:r>
          </a:p>
          <a:p>
            <a:pPr marL="514350" indent="-514350">
              <a:buFont typeface="+mj-lt"/>
              <a:buAutoNum type="arabicPeriod"/>
            </a:pPr>
            <a:r>
              <a:rPr lang="en-US" sz="1200" dirty="0"/>
              <a:t>Start the popcorn maker popping</a:t>
            </a:r>
          </a:p>
          <a:p>
            <a:pPr marL="514350" indent="-514350">
              <a:buFont typeface="+mj-lt"/>
              <a:buAutoNum type="arabicPeriod"/>
            </a:pPr>
            <a:r>
              <a:rPr lang="en-US" sz="1200" dirty="0"/>
              <a:t>Dim the lights</a:t>
            </a:r>
          </a:p>
          <a:p>
            <a:pPr marL="514350" indent="-514350">
              <a:buFont typeface="+mj-lt"/>
              <a:buAutoNum type="arabicPeriod"/>
            </a:pPr>
            <a:r>
              <a:rPr lang="en-US" sz="1200" dirty="0"/>
              <a:t>Put the screen down</a:t>
            </a:r>
          </a:p>
          <a:p>
            <a:pPr marL="514350" indent="-514350">
              <a:buFont typeface="+mj-lt"/>
              <a:buAutoNum type="arabicPeriod"/>
            </a:pPr>
            <a:r>
              <a:rPr lang="en-US" sz="1200" dirty="0"/>
              <a:t>Turn the projector on</a:t>
            </a:r>
          </a:p>
          <a:p>
            <a:pPr marL="514350" indent="-514350">
              <a:buFont typeface="+mj-lt"/>
              <a:buAutoNum type="arabicPeriod"/>
            </a:pPr>
            <a:r>
              <a:rPr lang="en-US" sz="1200" dirty="0"/>
              <a:t>Set the projector input to DVD</a:t>
            </a:r>
          </a:p>
          <a:p>
            <a:pPr marL="514350" indent="-514350">
              <a:buFont typeface="+mj-lt"/>
              <a:buAutoNum type="arabicPeriod"/>
            </a:pPr>
            <a:r>
              <a:rPr lang="en-US" sz="1200" dirty="0"/>
              <a:t>Put the projector on wide-screen mode</a:t>
            </a:r>
          </a:p>
          <a:p>
            <a:pPr marL="514350" indent="-514350">
              <a:buFont typeface="+mj-lt"/>
              <a:buAutoNum type="arabicPeriod"/>
            </a:pPr>
            <a:r>
              <a:rPr lang="en-US" sz="1200" dirty="0"/>
              <a:t>Turn the sound amplifier on</a:t>
            </a:r>
          </a:p>
          <a:p>
            <a:pPr marL="514350" indent="-514350">
              <a:buFont typeface="+mj-lt"/>
              <a:buAutoNum type="arabicPeriod"/>
            </a:pPr>
            <a:r>
              <a:rPr lang="en-US" sz="1200" dirty="0"/>
              <a:t>Set the amplifier to DVD input</a:t>
            </a:r>
          </a:p>
          <a:p>
            <a:pPr marL="514350" indent="-514350">
              <a:buFont typeface="+mj-lt"/>
              <a:buAutoNum type="arabicPeriod"/>
            </a:pPr>
            <a:r>
              <a:rPr lang="en-US" sz="1200" dirty="0"/>
              <a:t>Set the amplifier to surround sound</a:t>
            </a:r>
          </a:p>
          <a:p>
            <a:pPr marL="514350" indent="-514350">
              <a:buFont typeface="+mj-lt"/>
              <a:buAutoNum type="arabicPeriod"/>
            </a:pPr>
            <a:r>
              <a:rPr lang="en-US" sz="1200" dirty="0"/>
              <a:t>Set the amplifier volume to 5</a:t>
            </a:r>
          </a:p>
          <a:p>
            <a:pPr marL="514350" indent="-514350">
              <a:buFont typeface="+mj-lt"/>
              <a:buAutoNum type="arabicPeriod"/>
            </a:pPr>
            <a:r>
              <a:rPr lang="en-US" sz="1200" dirty="0"/>
              <a:t>Turn the DVD player on</a:t>
            </a:r>
          </a:p>
          <a:p>
            <a:pPr marL="514350" indent="-514350">
              <a:buFont typeface="+mj-lt"/>
              <a:buAutoNum type="arabicPeriod"/>
            </a:pPr>
            <a:r>
              <a:rPr lang="en-US" sz="1200" dirty="0"/>
              <a:t>Start the DVD player playing</a:t>
            </a:r>
            <a:endParaRPr lang="en-GB" sz="1200" dirty="0"/>
          </a:p>
          <a:p>
            <a:endParaRPr lang="en-GB" dirty="0"/>
          </a:p>
          <a:p>
            <a:r>
              <a:rPr lang="en-GB" dirty="0"/>
              <a:t>Phew! That’s a lot of steps.</a:t>
            </a:r>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3</a:t>
            </a:fld>
            <a:endParaRPr lang="en-GB"/>
          </a:p>
        </p:txBody>
      </p:sp>
    </p:spTree>
    <p:extLst>
      <p:ext uri="{BB962C8B-B14F-4D97-AF65-F5344CB8AC3E}">
        <p14:creationId xmlns:p14="http://schemas.microsoft.com/office/powerpoint/2010/main" val="3521691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83A71-3BCC-D1A1-4248-CD40B8186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21B71-3265-6527-D1F1-5200A300A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5EDCE-187A-2E27-D383-B1383D061A00}"/>
              </a:ext>
            </a:extLst>
          </p:cNvPr>
          <p:cNvSpPr>
            <a:spLocks noGrp="1"/>
          </p:cNvSpPr>
          <p:nvPr>
            <p:ph type="body" idx="1"/>
          </p:nvPr>
        </p:nvSpPr>
        <p:spPr/>
        <p:txBody>
          <a:bodyPr/>
          <a:lstStyle/>
          <a:p>
            <a:r>
              <a:rPr lang="en-US" dirty="0"/>
              <a:t>And this is how we would code this. We turn the || popper on and start it popping, || dim the lights, || lower the screen, || turn on and setup the projector, || turn on the amp and set that up properly, and finally || turn the DVD player on and start it playing. I mean, it’s a lot of steps, but even though we know how to use method calls for each step, it will be pretty troublesome to do all these steps one by one </a:t>
            </a:r>
            <a:r>
              <a:rPr lang="en-US" dirty="0" err="1"/>
              <a:t>everytime</a:t>
            </a:r>
            <a:r>
              <a:rPr lang="en-US" dirty="0"/>
              <a:t> we want to watch a movie. Not only that, || it might be similarly troublesome to do things like end the movie, or listen to a CD or radio. Wouldn’t it be great if we had some kind of shortcut method that can run all these steps with one method call?</a:t>
            </a:r>
          </a:p>
        </p:txBody>
      </p:sp>
      <p:sp>
        <p:nvSpPr>
          <p:cNvPr id="4" name="Slide Number Placeholder 3">
            <a:extLst>
              <a:ext uri="{FF2B5EF4-FFF2-40B4-BE49-F238E27FC236}">
                <a16:creationId xmlns:a16="http://schemas.microsoft.com/office/drawing/2014/main" id="{3568284B-2656-1A8B-16AD-EA1DCE722487}"/>
              </a:ext>
            </a:extLst>
          </p:cNvPr>
          <p:cNvSpPr>
            <a:spLocks noGrp="1"/>
          </p:cNvSpPr>
          <p:nvPr>
            <p:ph type="sldNum" sz="quarter" idx="10"/>
          </p:nvPr>
        </p:nvSpPr>
        <p:spPr/>
        <p:txBody>
          <a:bodyPr/>
          <a:lstStyle/>
          <a:p>
            <a:pPr>
              <a:defRPr/>
            </a:pPr>
            <a:fld id="{85BE48BE-2610-4179-8375-2EFA24D7155E}" type="slidenum">
              <a:rPr lang="en-GB" smtClean="0"/>
              <a:pPr>
                <a:defRPr/>
              </a:pPr>
              <a:t>4</a:t>
            </a:fld>
            <a:endParaRPr lang="en-GB"/>
          </a:p>
        </p:txBody>
      </p:sp>
    </p:spTree>
    <p:extLst>
      <p:ext uri="{BB962C8B-B14F-4D97-AF65-F5344CB8AC3E}">
        <p14:creationId xmlns:p14="http://schemas.microsoft.com/office/powerpoint/2010/main" val="24293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yes it would, and so we are going to create a class that contains all those shortcut methods called </a:t>
            </a:r>
            <a:r>
              <a:rPr lang="en-US" dirty="0" err="1"/>
              <a:t>HomeTheatreFacade</a:t>
            </a:r>
            <a:r>
              <a:rPr lang="en-US" dirty="0"/>
              <a:t>. Its job is to define shortcut methods that relate to our || home theatre system, and since it must call the various methods in our home theatre system components, it need to have || references to everything that it controls. So now all we have to do to watch a movie is to call the || </a:t>
            </a:r>
            <a:r>
              <a:rPr lang="en-US" dirty="0" err="1"/>
              <a:t>watchMovie</a:t>
            </a:r>
            <a:r>
              <a:rPr lang="en-US" dirty="0"/>
              <a:t>() method in our </a:t>
            </a:r>
            <a:r>
              <a:rPr lang="en-US" dirty="0" err="1"/>
              <a:t>HomeTheatreFacade</a:t>
            </a:r>
            <a:r>
              <a:rPr lang="en-US" dirty="0"/>
              <a:t> class, and we can have other methods to end the movie, listen to a CD, and so on.</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5</a:t>
            </a:fld>
            <a:endParaRPr lang="en-GB"/>
          </a:p>
        </p:txBody>
      </p:sp>
    </p:spTree>
    <p:extLst>
      <p:ext uri="{BB962C8B-B14F-4D97-AF65-F5344CB8AC3E}">
        <p14:creationId xmlns:p14="http://schemas.microsoft.com/office/powerpoint/2010/main" val="2849847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107C-F2C4-9FB0-79E5-AC0515DC9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E0F94-EE57-4A35-2C70-BE9C4F725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98FA3B-F191-06C8-3DEA-E0B902C87389}"/>
              </a:ext>
            </a:extLst>
          </p:cNvPr>
          <p:cNvSpPr>
            <a:spLocks noGrp="1"/>
          </p:cNvSpPr>
          <p:nvPr>
            <p:ph type="body" idx="1"/>
          </p:nvPr>
        </p:nvSpPr>
        <p:spPr/>
        <p:txBody>
          <a:bodyPr/>
          <a:lstStyle/>
          <a:p>
            <a:r>
              <a:rPr lang="en-US" dirty="0"/>
              <a:t>The </a:t>
            </a:r>
            <a:r>
              <a:rPr lang="en-US" dirty="0" err="1"/>
              <a:t>HomeTheatreFacade</a:t>
            </a:r>
            <a:r>
              <a:rPr lang="en-US" dirty="0"/>
              <a:t> class is actually a very straightforward class, it’s just…long. Firstly, because it is supposed to control everything in the home theatre system, it needs references to everything in that system.</a:t>
            </a:r>
          </a:p>
        </p:txBody>
      </p:sp>
      <p:sp>
        <p:nvSpPr>
          <p:cNvPr id="4" name="Slide Number Placeholder 3">
            <a:extLst>
              <a:ext uri="{FF2B5EF4-FFF2-40B4-BE49-F238E27FC236}">
                <a16:creationId xmlns:a16="http://schemas.microsoft.com/office/drawing/2014/main" id="{8BAFF6E3-DDD7-FE2C-5941-1DE74D0CAFF2}"/>
              </a:ext>
            </a:extLst>
          </p:cNvPr>
          <p:cNvSpPr>
            <a:spLocks noGrp="1"/>
          </p:cNvSpPr>
          <p:nvPr>
            <p:ph type="sldNum" sz="quarter" idx="10"/>
          </p:nvPr>
        </p:nvSpPr>
        <p:spPr/>
        <p:txBody>
          <a:bodyPr/>
          <a:lstStyle/>
          <a:p>
            <a:pPr>
              <a:defRPr/>
            </a:pPr>
            <a:fld id="{85BE48BE-2610-4179-8375-2EFA24D7155E}" type="slidenum">
              <a:rPr lang="en-GB" smtClean="0"/>
              <a:pPr>
                <a:defRPr/>
              </a:pPr>
              <a:t>6</a:t>
            </a:fld>
            <a:endParaRPr lang="en-GB"/>
          </a:p>
        </p:txBody>
      </p:sp>
    </p:spTree>
    <p:extLst>
      <p:ext uri="{BB962C8B-B14F-4D97-AF65-F5344CB8AC3E}">
        <p14:creationId xmlns:p14="http://schemas.microsoft.com/office/powerpoint/2010/main" val="623374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38857-6314-0C6F-1A8B-ADFCCB911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BB395-270D-B396-9E4E-9FB7D9DF7B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26EBF5-5AE5-24AA-2B9C-39B1D4F49A06}"/>
              </a:ext>
            </a:extLst>
          </p:cNvPr>
          <p:cNvSpPr>
            <a:spLocks noGrp="1"/>
          </p:cNvSpPr>
          <p:nvPr>
            <p:ph type="body" idx="1"/>
          </p:nvPr>
        </p:nvSpPr>
        <p:spPr/>
        <p:txBody>
          <a:bodyPr/>
          <a:lstStyle/>
          <a:p>
            <a:r>
              <a:rPr lang="en-US" dirty="0"/>
              <a:t>We will initialize all these references in the constructor. Nothing fancy here.</a:t>
            </a:r>
          </a:p>
        </p:txBody>
      </p:sp>
      <p:sp>
        <p:nvSpPr>
          <p:cNvPr id="4" name="Slide Number Placeholder 3">
            <a:extLst>
              <a:ext uri="{FF2B5EF4-FFF2-40B4-BE49-F238E27FC236}">
                <a16:creationId xmlns:a16="http://schemas.microsoft.com/office/drawing/2014/main" id="{D60A098B-1884-4020-428F-6B817F1006AF}"/>
              </a:ext>
            </a:extLst>
          </p:cNvPr>
          <p:cNvSpPr>
            <a:spLocks noGrp="1"/>
          </p:cNvSpPr>
          <p:nvPr>
            <p:ph type="sldNum" sz="quarter" idx="10"/>
          </p:nvPr>
        </p:nvSpPr>
        <p:spPr/>
        <p:txBody>
          <a:bodyPr/>
          <a:lstStyle/>
          <a:p>
            <a:pPr>
              <a:defRPr/>
            </a:pPr>
            <a:fld id="{85BE48BE-2610-4179-8375-2EFA24D7155E}" type="slidenum">
              <a:rPr lang="en-GB" smtClean="0"/>
              <a:pPr>
                <a:defRPr/>
              </a:pPr>
              <a:t>7</a:t>
            </a:fld>
            <a:endParaRPr lang="en-GB"/>
          </a:p>
        </p:txBody>
      </p:sp>
    </p:spTree>
    <p:extLst>
      <p:ext uri="{BB962C8B-B14F-4D97-AF65-F5344CB8AC3E}">
        <p14:creationId xmlns:p14="http://schemas.microsoft.com/office/powerpoint/2010/main" val="3550389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9C82D-F862-0669-63D6-9999072187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7F71D-0328-2026-C91C-FF13779F5F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8E59C9-210A-BD8B-4DE4-2F4270718B16}"/>
              </a:ext>
            </a:extLst>
          </p:cNvPr>
          <p:cNvSpPr>
            <a:spLocks noGrp="1"/>
          </p:cNvSpPr>
          <p:nvPr>
            <p:ph type="body" idx="1"/>
          </p:nvPr>
        </p:nvSpPr>
        <p:spPr/>
        <p:txBody>
          <a:bodyPr/>
          <a:lstStyle/>
          <a:p>
            <a:r>
              <a:rPr lang="en-US" dirty="0"/>
              <a:t>Now, let’s write some shortcut methods. The first one is </a:t>
            </a:r>
            <a:r>
              <a:rPr lang="en-US" dirty="0" err="1"/>
              <a:t>watchMovie</a:t>
            </a:r>
            <a:r>
              <a:rPr lang="en-US" dirty="0"/>
              <a:t>(), which goes through our 13-step process. We add a bit more detail, like the name of the movie and the fact that we dim the lights down to 10%, but otherwise it’s just the same process we were talking about before.</a:t>
            </a:r>
          </a:p>
        </p:txBody>
      </p:sp>
      <p:sp>
        <p:nvSpPr>
          <p:cNvPr id="4" name="Slide Number Placeholder 3">
            <a:extLst>
              <a:ext uri="{FF2B5EF4-FFF2-40B4-BE49-F238E27FC236}">
                <a16:creationId xmlns:a16="http://schemas.microsoft.com/office/drawing/2014/main" id="{533CDE32-8589-4DA4-99C0-74A8A75B3FD2}"/>
              </a:ext>
            </a:extLst>
          </p:cNvPr>
          <p:cNvSpPr>
            <a:spLocks noGrp="1"/>
          </p:cNvSpPr>
          <p:nvPr>
            <p:ph type="sldNum" sz="quarter" idx="10"/>
          </p:nvPr>
        </p:nvSpPr>
        <p:spPr/>
        <p:txBody>
          <a:bodyPr/>
          <a:lstStyle/>
          <a:p>
            <a:pPr>
              <a:defRPr/>
            </a:pPr>
            <a:fld id="{85BE48BE-2610-4179-8375-2EFA24D7155E}" type="slidenum">
              <a:rPr lang="en-GB" smtClean="0"/>
              <a:pPr>
                <a:defRPr/>
              </a:pPr>
              <a:t>8</a:t>
            </a:fld>
            <a:endParaRPr lang="en-GB"/>
          </a:p>
        </p:txBody>
      </p:sp>
    </p:spTree>
    <p:extLst>
      <p:ext uri="{BB962C8B-B14F-4D97-AF65-F5344CB8AC3E}">
        <p14:creationId xmlns:p14="http://schemas.microsoft.com/office/powerpoint/2010/main" val="4213241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40A7E-3BAE-D311-5873-436124071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101C1-DB2E-2B89-3395-3560FA0C37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52D12-3C79-70D1-76C9-3963379EC85F}"/>
              </a:ext>
            </a:extLst>
          </p:cNvPr>
          <p:cNvSpPr>
            <a:spLocks noGrp="1"/>
          </p:cNvSpPr>
          <p:nvPr>
            <p:ph type="body" idx="1"/>
          </p:nvPr>
        </p:nvSpPr>
        <p:spPr/>
        <p:txBody>
          <a:bodyPr/>
          <a:lstStyle/>
          <a:p>
            <a:r>
              <a:rPr lang="en-US" dirty="0"/>
              <a:t>We can also write one to end the movie, which turns off the popcorn maker, turns on the lights, raises the projection screen, turns off the projector and amp, and stops and ejects the DVD player before turning it off as well. In the same way, we could write methods to do other things like listen to a CD or a radio. Note that these methods essentially provide a simplified interface to the home theatre system – you just have to call a single method to do multiple steps instead of having to call each individual method yourself.</a:t>
            </a:r>
          </a:p>
        </p:txBody>
      </p:sp>
      <p:sp>
        <p:nvSpPr>
          <p:cNvPr id="4" name="Slide Number Placeholder 3">
            <a:extLst>
              <a:ext uri="{FF2B5EF4-FFF2-40B4-BE49-F238E27FC236}">
                <a16:creationId xmlns:a16="http://schemas.microsoft.com/office/drawing/2014/main" id="{78A4B06B-2761-D703-B31D-E303E28FE9FB}"/>
              </a:ext>
            </a:extLst>
          </p:cNvPr>
          <p:cNvSpPr>
            <a:spLocks noGrp="1"/>
          </p:cNvSpPr>
          <p:nvPr>
            <p:ph type="sldNum" sz="quarter" idx="10"/>
          </p:nvPr>
        </p:nvSpPr>
        <p:spPr/>
        <p:txBody>
          <a:bodyPr/>
          <a:lstStyle/>
          <a:p>
            <a:pPr>
              <a:defRPr/>
            </a:pPr>
            <a:fld id="{85BE48BE-2610-4179-8375-2EFA24D7155E}" type="slidenum">
              <a:rPr lang="en-GB" smtClean="0"/>
              <a:pPr>
                <a:defRPr/>
              </a:pPr>
              <a:t>9</a:t>
            </a:fld>
            <a:endParaRPr lang="en-GB"/>
          </a:p>
        </p:txBody>
      </p:sp>
    </p:spTree>
    <p:extLst>
      <p:ext uri="{BB962C8B-B14F-4D97-AF65-F5344CB8AC3E}">
        <p14:creationId xmlns:p14="http://schemas.microsoft.com/office/powerpoint/2010/main" val="358068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836325451"/>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A7F0597E-FA85-A175-2375-1DAACB6B088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95579361"/>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FDBDF264-B69C-E9F7-423F-77BD833DBB2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251498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C8D49596-0FB0-538B-6A94-742F009D7BC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9358064"/>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a:extLst>
              <a:ext uri="{FF2B5EF4-FFF2-40B4-BE49-F238E27FC236}">
                <a16:creationId xmlns:a16="http://schemas.microsoft.com/office/drawing/2014/main" id="{C17F833D-1C88-71E0-4A05-5333B08BFBC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85830477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7ABA2C81-DA21-67F9-D5BE-D2F2DCF58A7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03768754"/>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a:extLst>
              <a:ext uri="{FF2B5EF4-FFF2-40B4-BE49-F238E27FC236}">
                <a16:creationId xmlns:a16="http://schemas.microsoft.com/office/drawing/2014/main" id="{B3AF746D-3A83-711F-1418-C9EC8DE58FC1}"/>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59586626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a:extLst>
              <a:ext uri="{FF2B5EF4-FFF2-40B4-BE49-F238E27FC236}">
                <a16:creationId xmlns:a16="http://schemas.microsoft.com/office/drawing/2014/main" id="{5118705B-CAE8-BB60-90AC-154A1696281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889866991"/>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A0E88ECA-E646-EC20-EE38-2AA2A8BED66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019940014"/>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9FF3C556-95C2-43FE-ECD9-97859967ECF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12711086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B7C03A8E-DDAE-AD0D-0695-061F21681EE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90050877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9</a:t>
            </a:r>
            <a:r>
              <a:rPr lang="en-US" dirty="0">
                <a:solidFill>
                  <a:srgbClr val="FF0000"/>
                </a:solidFill>
              </a:rPr>
              <a:t>.2</a:t>
            </a:r>
            <a:br>
              <a:rPr lang="en-US" dirty="0"/>
            </a:br>
            <a:r>
              <a:rPr lang="en-US" dirty="0"/>
              <a:t> Slide </a:t>
            </a:r>
            <a:fld id="{FF9B6805-2258-4A0A-A38F-E119E90B2031}" type="slidenum">
              <a:rPr lang="en-US" smtClean="0"/>
              <a:pPr>
                <a:defRPr/>
              </a:pPr>
              <a:t>‹#›</a:t>
            </a:fld>
            <a:endParaRPr lang="en-US" dirty="0"/>
          </a:p>
        </p:txBody>
      </p:sp>
      <p:sp>
        <p:nvSpPr>
          <p:cNvPr id="1028" name="Rectangle 16"/>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ts val="0"/>
              </a:spcBef>
              <a:defRPr/>
            </a:pPr>
            <a:r>
              <a:rPr lang="en-US" sz="1200" dirty="0">
                <a:latin typeface="Arial Narrow" panose="020B0606020202030204" pitchFamily="34" charset="0"/>
              </a:rPr>
              <a:t>Diploma in IT </a:t>
            </a:r>
          </a:p>
          <a:p>
            <a:pPr lvl="1">
              <a:spcBef>
                <a:spcPts val="0"/>
              </a:spcBef>
              <a:defRPr/>
            </a:pPr>
            <a:r>
              <a:rPr lang="en-US" sz="1200" dirty="0">
                <a:latin typeface="Arial Narrow" panose="020B0606020202030204" pitchFamily="34" charset="0"/>
              </a:rPr>
              <a:t>SDP AY24/25, Sem 4</a:t>
            </a:r>
          </a:p>
        </p:txBody>
      </p:sp>
      <p:sp>
        <p:nvSpPr>
          <p:cNvPr id="1029"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update:17/12/2024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Lst>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7.w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8.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9.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2.m4a"/><Relationship Id="rId7" Type="http://schemas.openxmlformats.org/officeDocument/2006/relationships/image" Target="../media/image10.png"/><Relationship Id="rId2" Type="http://schemas.microsoft.com/office/2007/relationships/media" Target="../media/media22.m4a"/><Relationship Id="rId1" Type="http://schemas.openxmlformats.org/officeDocument/2006/relationships/tags" Target="../tags/tag20.xml"/><Relationship Id="rId6" Type="http://schemas.openxmlformats.org/officeDocument/2006/relationships/image" Target="../media/image9.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4.m4a"/><Relationship Id="rId7" Type="http://schemas.openxmlformats.org/officeDocument/2006/relationships/image" Target="../media/image11.wmf"/><Relationship Id="rId2" Type="http://schemas.microsoft.com/office/2007/relationships/media" Target="../media/media24.m4a"/><Relationship Id="rId1" Type="http://schemas.openxmlformats.org/officeDocument/2006/relationships/tags" Target="../tags/tag22.xml"/><Relationship Id="rId6" Type="http://schemas.openxmlformats.org/officeDocument/2006/relationships/oleObject" Target="../embeddings/oleObject1.bin"/><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p:cNvSpPr>
            <a:spLocks noGrp="1" noChangeArrowheads="1"/>
          </p:cNvSpPr>
          <p:nvPr>
            <p:ph type="subTitle" idx="1"/>
          </p:nvPr>
        </p:nvSpPr>
        <p:spPr>
          <a:xfrm>
            <a:off x="2400300" y="2187575"/>
            <a:ext cx="6172200" cy="1241425"/>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Façade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4341" name="Text Box 9"/>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p:cNvSpPr txBox="1">
            <a:spLocks noChangeArrowheads="1"/>
          </p:cNvSpPr>
          <p:nvPr/>
        </p:nvSpPr>
        <p:spPr bwMode="auto">
          <a:xfrm>
            <a:off x="228600" y="5410200"/>
            <a:ext cx="13716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9.2</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4344"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4345" name="Picture 16" descr="School of 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a:extLst>
              <a:ext uri="{FF2B5EF4-FFF2-40B4-BE49-F238E27FC236}">
                <a16:creationId xmlns:a16="http://schemas.microsoft.com/office/drawing/2014/main" id="{13C9945B-47BD-5F3C-1ED6-AAC46403630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5="http://schemas.microsoft.com/office/powerpoint/2012/main" Requires="p15">
      <p:transition spd="slow" advTm="39088">
        <p15:prstTrans prst="peelOff"/>
      </p:transition>
    </mc:Choice>
    <mc:Fallback>
      <p:transition spd="slow" advTm="390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AE16F-D859-2C09-FCDE-E325A0425C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83295-E101-3CDA-AE18-D79CE1575363}"/>
              </a:ext>
            </a:extLst>
          </p:cNvPr>
          <p:cNvSpPr>
            <a:spLocks noGrp="1"/>
          </p:cNvSpPr>
          <p:nvPr>
            <p:ph type="title"/>
          </p:nvPr>
        </p:nvSpPr>
        <p:spPr/>
        <p:txBody>
          <a:bodyPr/>
          <a:lstStyle/>
          <a:p>
            <a:pPr>
              <a:defRPr/>
            </a:pPr>
            <a:r>
              <a:rPr lang="en-US" dirty="0"/>
              <a:t>Let’s Test It</a:t>
            </a:r>
            <a:endParaRPr lang="en-SG" dirty="0"/>
          </a:p>
        </p:txBody>
      </p:sp>
      <p:sp>
        <p:nvSpPr>
          <p:cNvPr id="31748" name="Content Placeholder 2">
            <a:extLst>
              <a:ext uri="{FF2B5EF4-FFF2-40B4-BE49-F238E27FC236}">
                <a16:creationId xmlns:a16="http://schemas.microsoft.com/office/drawing/2014/main" id="{69BA5B7B-7D49-7330-C9CB-82D8CF085048}"/>
              </a:ext>
            </a:extLst>
          </p:cNvPr>
          <p:cNvSpPr>
            <a:spLocks noGrp="1"/>
          </p:cNvSpPr>
          <p:nvPr>
            <p:ph idx="1"/>
          </p:nvPr>
        </p:nvSpPr>
        <p:spPr>
          <a:xfrm>
            <a:off x="304800" y="990600"/>
            <a:ext cx="8610600" cy="5029200"/>
          </a:xfrm>
        </p:spPr>
        <p:txBody>
          <a:bodyPr/>
          <a:lstStyle/>
          <a:p>
            <a:pPr marL="0" indent="0">
              <a:buFont typeface="Wingdings" panose="05000000000000000000" pitchFamily="2" charset="2"/>
              <a:buNone/>
            </a:pPr>
            <a:r>
              <a:rPr lang="en-US" altLang="en-US" sz="2000" dirty="0">
                <a:latin typeface="Courier" pitchFamily="49" charset="0"/>
              </a:rPr>
              <a:t>public class </a:t>
            </a:r>
            <a:r>
              <a:rPr lang="en-US" altLang="en-US" sz="2000" dirty="0" err="1">
                <a:latin typeface="Courier" pitchFamily="49" charset="0"/>
              </a:rPr>
              <a:t>HomeTheatreTest</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 instantiate components here</a:t>
            </a: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testTheatre</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HomeTheatreFacade</a:t>
            </a:r>
            <a:r>
              <a:rPr lang="en-US" altLang="en-US" sz="2000" dirty="0">
                <a:latin typeface="Courier" pitchFamily="49" charset="0"/>
              </a:rPr>
              <a:t> </a:t>
            </a:r>
            <a:r>
              <a:rPr lang="en-US" altLang="en-US" sz="2000" dirty="0" err="1">
                <a:latin typeface="Courier" pitchFamily="49" charset="0"/>
              </a:rPr>
              <a:t>homeTheatre</a:t>
            </a:r>
            <a:r>
              <a:rPr lang="en-US" altLang="en-US" sz="2000" dirty="0">
                <a:latin typeface="Courier" pitchFamily="49" charset="0"/>
              </a:rPr>
              <a:t> = </a:t>
            </a:r>
          </a:p>
          <a:p>
            <a:pPr marL="0" indent="0">
              <a:buFont typeface="Wingdings" panose="05000000000000000000" pitchFamily="2" charset="2"/>
              <a:buNone/>
            </a:pPr>
            <a:r>
              <a:rPr lang="en-US" altLang="en-US" sz="2000" dirty="0">
                <a:latin typeface="Courier" pitchFamily="49" charset="0"/>
              </a:rPr>
              <a:t>            new </a:t>
            </a:r>
            <a:r>
              <a:rPr lang="en-US" altLang="en-US" sz="2000" dirty="0" err="1">
                <a:latin typeface="Courier" pitchFamily="49" charset="0"/>
              </a:rPr>
              <a:t>HomeTheatreFacade</a:t>
            </a:r>
            <a:r>
              <a:rPr lang="en-US" altLang="en-US" sz="2000" dirty="0">
                <a:latin typeface="Courier" pitchFamily="49" charset="0"/>
              </a:rPr>
              <a:t>(amp, radio, </a:t>
            </a:r>
            <a:r>
              <a:rPr lang="en-US" altLang="en-US" sz="2000" dirty="0" err="1">
                <a:latin typeface="Courier" pitchFamily="49" charset="0"/>
              </a:rPr>
              <a:t>dvd</a:t>
            </a:r>
            <a:r>
              <a:rPr lang="en-US" altLang="en-US" sz="2000" dirty="0">
                <a:latin typeface="Courier" pitchFamily="49" charset="0"/>
              </a:rPr>
              <a:t>, cd,</a:t>
            </a:r>
          </a:p>
          <a:p>
            <a:pPr marL="0" indent="0">
              <a:buFont typeface="Wingdings" panose="05000000000000000000" pitchFamily="2" charset="2"/>
              <a:buNone/>
            </a:pPr>
            <a:r>
              <a:rPr lang="en-US" altLang="en-US" sz="2000" dirty="0">
                <a:latin typeface="Courier" pitchFamily="49" charset="0"/>
              </a:rPr>
              <a:t>                projector, screen, lights, popper);</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homeTheatre.watchMovie</a:t>
            </a:r>
            <a:r>
              <a:rPr lang="en-US" altLang="en-US" sz="2000" dirty="0">
                <a:latin typeface="Courier" pitchFamily="49" charset="0"/>
              </a:rPr>
              <a:t>(“The Princess Bride”);</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homeTheatre.endMovie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endParaRPr lang="en-US" altLang="en-US" sz="2000" dirty="0">
              <a:latin typeface="Courier" pitchFamily="49" charset="0"/>
            </a:endParaRPr>
          </a:p>
        </p:txBody>
      </p:sp>
      <p:sp>
        <p:nvSpPr>
          <p:cNvPr id="5" name="Rectangle 4">
            <a:extLst>
              <a:ext uri="{FF2B5EF4-FFF2-40B4-BE49-F238E27FC236}">
                <a16:creationId xmlns:a16="http://schemas.microsoft.com/office/drawing/2014/main" id="{9DF1D7B8-8D57-963B-2CC1-2DAA226E2502}"/>
              </a:ext>
            </a:extLst>
          </p:cNvPr>
          <p:cNvSpPr/>
          <p:nvPr/>
        </p:nvSpPr>
        <p:spPr bwMode="auto">
          <a:xfrm>
            <a:off x="990600" y="1453816"/>
            <a:ext cx="4724400" cy="28081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AC465891-B763-77F6-EB66-74E9D2747A8F}"/>
              </a:ext>
            </a:extLst>
          </p:cNvPr>
          <p:cNvSpPr/>
          <p:nvPr/>
        </p:nvSpPr>
        <p:spPr bwMode="auto">
          <a:xfrm>
            <a:off x="1562100" y="2103602"/>
            <a:ext cx="7048500" cy="109679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2A8C7B23-AB2C-05E8-5E6A-A3E598CE5283}"/>
              </a:ext>
            </a:extLst>
          </p:cNvPr>
          <p:cNvSpPr/>
          <p:nvPr/>
        </p:nvSpPr>
        <p:spPr bwMode="auto">
          <a:xfrm>
            <a:off x="3372853" y="3605382"/>
            <a:ext cx="5161547" cy="28081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DBF369D6-E53A-F717-3D1B-52EB092CB062}"/>
              </a:ext>
            </a:extLst>
          </p:cNvPr>
          <p:cNvSpPr/>
          <p:nvPr/>
        </p:nvSpPr>
        <p:spPr bwMode="auto">
          <a:xfrm>
            <a:off x="3429000" y="3992479"/>
            <a:ext cx="1676400" cy="24335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Slide Number Placeholder 3">
            <a:extLst>
              <a:ext uri="{FF2B5EF4-FFF2-40B4-BE49-F238E27FC236}">
                <a16:creationId xmlns:a16="http://schemas.microsoft.com/office/drawing/2014/main" id="{E4B66003-F87C-AD9B-4B33-35AFD0705B56}"/>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10</a:t>
            </a:fld>
            <a:endParaRPr lang="en-US" dirty="0"/>
          </a:p>
        </p:txBody>
      </p:sp>
      <p:pic>
        <p:nvPicPr>
          <p:cNvPr id="15" name="Audio 14">
            <a:hlinkClick r:id="" action="ppaction://media"/>
            <a:extLst>
              <a:ext uri="{FF2B5EF4-FFF2-40B4-BE49-F238E27FC236}">
                <a16:creationId xmlns:a16="http://schemas.microsoft.com/office/drawing/2014/main" id="{D92B0DAE-3C1A-F4F5-1DD6-9346A0EF4DE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449915511"/>
      </p:ext>
    </p:extLst>
  </p:cSld>
  <p:clrMapOvr>
    <a:masterClrMapping/>
  </p:clrMapOvr>
  <mc:AlternateContent xmlns:mc="http://schemas.openxmlformats.org/markup-compatibility/2006">
    <mc:Choice xmlns:p14="http://schemas.microsoft.com/office/powerpoint/2010/main" Requires="p14">
      <p:transition spd="slow" advTm="33452">
        <p14:flip dir="r"/>
      </p:transition>
    </mc:Choice>
    <mc:Fallback>
      <p:transition spd="slow" advTm="334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5"/>
                </p:tgtEl>
              </p:cMediaNode>
            </p:audio>
          </p:childTnLst>
        </p:cTn>
      </p:par>
    </p:tnLst>
    <p:bldLst>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A5FAE-C838-D541-F06C-55017A2C25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606AA-91E1-0432-065E-73CB4DAF4D7E}"/>
              </a:ext>
            </a:extLst>
          </p:cNvPr>
          <p:cNvSpPr>
            <a:spLocks noGrp="1"/>
          </p:cNvSpPr>
          <p:nvPr>
            <p:ph type="title"/>
          </p:nvPr>
        </p:nvSpPr>
        <p:spPr/>
        <p:txBody>
          <a:bodyPr/>
          <a:lstStyle/>
          <a:p>
            <a:pPr>
              <a:defRPr/>
            </a:pPr>
            <a:r>
              <a:rPr lang="en-US" dirty="0"/>
              <a:t>Output of </a:t>
            </a:r>
            <a:r>
              <a:rPr lang="en-US" dirty="0" err="1"/>
              <a:t>watchMovie</a:t>
            </a:r>
            <a:r>
              <a:rPr lang="en-US" dirty="0"/>
              <a:t>()</a:t>
            </a:r>
            <a:endParaRPr lang="en-SG" dirty="0"/>
          </a:p>
        </p:txBody>
      </p:sp>
      <p:sp>
        <p:nvSpPr>
          <p:cNvPr id="9" name="TextBox 8">
            <a:extLst>
              <a:ext uri="{FF2B5EF4-FFF2-40B4-BE49-F238E27FC236}">
                <a16:creationId xmlns:a16="http://schemas.microsoft.com/office/drawing/2014/main" id="{E258A4E4-3DF9-249A-EB69-56668AEACB07}"/>
              </a:ext>
            </a:extLst>
          </p:cNvPr>
          <p:cNvSpPr txBox="1"/>
          <p:nvPr/>
        </p:nvSpPr>
        <p:spPr>
          <a:xfrm>
            <a:off x="942473" y="1219200"/>
            <a:ext cx="7259054" cy="4093428"/>
          </a:xfrm>
          <a:prstGeom prst="rect">
            <a:avLst/>
          </a:prstGeom>
          <a:noFill/>
          <a:ln>
            <a:solidFill>
              <a:schemeClr val="accent1"/>
            </a:solidFill>
          </a:ln>
        </p:spPr>
        <p:txBody>
          <a:bodyPr wrap="square" rtlCol="0">
            <a:spAutoFit/>
          </a:bodyPr>
          <a:lstStyle/>
          <a:p>
            <a:r>
              <a:rPr lang="en-GB" sz="2000" dirty="0">
                <a:latin typeface="Courier New" panose="02070309020205020404" pitchFamily="49" charset="0"/>
                <a:cs typeface="Courier New" panose="02070309020205020404" pitchFamily="49" charset="0"/>
              </a:rPr>
              <a:t>About to watch a movie...</a:t>
            </a:r>
          </a:p>
          <a:p>
            <a:r>
              <a:rPr lang="en-GB" sz="2000" dirty="0">
                <a:latin typeface="Courier New" panose="02070309020205020404" pitchFamily="49" charset="0"/>
                <a:cs typeface="Courier New" panose="02070309020205020404" pitchFamily="49" charset="0"/>
              </a:rPr>
              <a:t>Popcorn maker on</a:t>
            </a:r>
          </a:p>
          <a:p>
            <a:r>
              <a:rPr lang="en-GB" sz="2000" dirty="0">
                <a:latin typeface="Courier New" panose="02070309020205020404" pitchFamily="49" charset="0"/>
                <a:cs typeface="Courier New" panose="02070309020205020404" pitchFamily="49" charset="0"/>
              </a:rPr>
              <a:t>Popcorn maker popping popcorn!</a:t>
            </a:r>
          </a:p>
          <a:p>
            <a:r>
              <a:rPr lang="en-GB" sz="2000" dirty="0">
                <a:latin typeface="Courier New" panose="02070309020205020404" pitchFamily="49" charset="0"/>
                <a:cs typeface="Courier New" panose="02070309020205020404" pitchFamily="49" charset="0"/>
              </a:rPr>
              <a:t>Theatre lights dimming to 10%</a:t>
            </a:r>
          </a:p>
          <a:p>
            <a:r>
              <a:rPr lang="en-GB" sz="2000" dirty="0">
                <a:latin typeface="Courier New" panose="02070309020205020404" pitchFamily="49" charset="0"/>
                <a:cs typeface="Courier New" panose="02070309020205020404" pitchFamily="49" charset="0"/>
              </a:rPr>
              <a:t>Theatre screen going down</a:t>
            </a:r>
          </a:p>
          <a:p>
            <a:r>
              <a:rPr lang="en-GB" sz="2000" dirty="0">
                <a:latin typeface="Courier New" panose="02070309020205020404" pitchFamily="49" charset="0"/>
                <a:cs typeface="Courier New" panose="02070309020205020404" pitchFamily="49" charset="0"/>
              </a:rPr>
              <a:t>Projector on</a:t>
            </a:r>
          </a:p>
          <a:p>
            <a:r>
              <a:rPr lang="en-GB" sz="2000" dirty="0">
                <a:latin typeface="Courier New" panose="02070309020205020404" pitchFamily="49" charset="0"/>
                <a:cs typeface="Courier New" panose="02070309020205020404" pitchFamily="49" charset="0"/>
              </a:rPr>
              <a:t>Projector in widescreen mode</a:t>
            </a:r>
          </a:p>
          <a:p>
            <a:r>
              <a:rPr lang="en-GB" sz="2000" dirty="0">
                <a:latin typeface="Courier New" panose="02070309020205020404" pitchFamily="49" charset="0"/>
                <a:cs typeface="Courier New" panose="02070309020205020404" pitchFamily="49" charset="0"/>
              </a:rPr>
              <a:t>Amplifier on</a:t>
            </a:r>
          </a:p>
          <a:p>
            <a:r>
              <a:rPr lang="en-GB" sz="2000" dirty="0">
                <a:latin typeface="Courier New" panose="02070309020205020404" pitchFamily="49" charset="0"/>
                <a:cs typeface="Courier New" panose="02070309020205020404" pitchFamily="49" charset="0"/>
              </a:rPr>
              <a:t>Amplifier setting to DVD</a:t>
            </a:r>
          </a:p>
          <a:p>
            <a:r>
              <a:rPr lang="en-GB" sz="2000" dirty="0">
                <a:latin typeface="Courier New" panose="02070309020205020404" pitchFamily="49" charset="0"/>
                <a:cs typeface="Courier New" panose="02070309020205020404" pitchFamily="49" charset="0"/>
              </a:rPr>
              <a:t>Amplifier surround sound on</a:t>
            </a:r>
          </a:p>
          <a:p>
            <a:r>
              <a:rPr lang="en-GB" sz="2000" dirty="0">
                <a:latin typeface="Courier New" panose="02070309020205020404" pitchFamily="49" charset="0"/>
                <a:cs typeface="Courier New" panose="02070309020205020404" pitchFamily="49" charset="0"/>
              </a:rPr>
              <a:t>Amplifier setting volume to 5</a:t>
            </a:r>
          </a:p>
          <a:p>
            <a:r>
              <a:rPr lang="en-GB" sz="2000" dirty="0">
                <a:latin typeface="Courier New" panose="02070309020205020404" pitchFamily="49" charset="0"/>
                <a:cs typeface="Courier New" panose="02070309020205020404" pitchFamily="49" charset="0"/>
              </a:rPr>
              <a:t>DVD Player on</a:t>
            </a:r>
          </a:p>
          <a:p>
            <a:r>
              <a:rPr lang="en-GB" sz="2000" dirty="0">
                <a:latin typeface="Courier New" panose="02070309020205020404" pitchFamily="49" charset="0"/>
                <a:cs typeface="Courier New" panose="02070309020205020404" pitchFamily="49" charset="0"/>
              </a:rPr>
              <a:t>DVD Player playing “The Princess Bride”</a:t>
            </a:r>
          </a:p>
        </p:txBody>
      </p:sp>
      <p:sp>
        <p:nvSpPr>
          <p:cNvPr id="4" name="Slide Number Placeholder 3">
            <a:extLst>
              <a:ext uri="{FF2B5EF4-FFF2-40B4-BE49-F238E27FC236}">
                <a16:creationId xmlns:a16="http://schemas.microsoft.com/office/drawing/2014/main" id="{B0B3A310-58D0-8AD7-DFEF-CD6D85423CD4}"/>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11</a:t>
            </a:fld>
            <a:endParaRPr lang="en-US" dirty="0"/>
          </a:p>
        </p:txBody>
      </p:sp>
      <p:pic>
        <p:nvPicPr>
          <p:cNvPr id="6" name="Audio 5">
            <a:hlinkClick r:id="" action="ppaction://media"/>
            <a:extLst>
              <a:ext uri="{FF2B5EF4-FFF2-40B4-BE49-F238E27FC236}">
                <a16:creationId xmlns:a16="http://schemas.microsoft.com/office/drawing/2014/main" id="{9C39C787-B6AC-80A2-F4D1-17D9F07DDFA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792657498"/>
      </p:ext>
    </p:extLst>
  </p:cSld>
  <p:clrMapOvr>
    <a:masterClrMapping/>
  </p:clrMapOvr>
  <mc:AlternateContent xmlns:mc="http://schemas.openxmlformats.org/markup-compatibility/2006">
    <mc:Choice xmlns:p14="http://schemas.microsoft.com/office/powerpoint/2010/main" Requires="p14">
      <p:transition spd="slow" advTm="12998">
        <p14:flip dir="r"/>
      </p:transition>
    </mc:Choice>
    <mc:Fallback>
      <p:transition spd="slow" advTm="129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F6B14-D2D0-BC4E-0B84-291A44508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79D40-21EC-D36C-E377-E315002009C1}"/>
              </a:ext>
            </a:extLst>
          </p:cNvPr>
          <p:cNvSpPr>
            <a:spLocks noGrp="1"/>
          </p:cNvSpPr>
          <p:nvPr>
            <p:ph type="title"/>
          </p:nvPr>
        </p:nvSpPr>
        <p:spPr/>
        <p:txBody>
          <a:bodyPr/>
          <a:lstStyle/>
          <a:p>
            <a:pPr>
              <a:defRPr/>
            </a:pPr>
            <a:r>
              <a:rPr lang="en-US" dirty="0"/>
              <a:t>Output of </a:t>
            </a:r>
            <a:r>
              <a:rPr lang="en-US" dirty="0" err="1"/>
              <a:t>endMovie</a:t>
            </a:r>
            <a:r>
              <a:rPr lang="en-US" dirty="0"/>
              <a:t>()</a:t>
            </a:r>
            <a:endParaRPr lang="en-SG" dirty="0"/>
          </a:p>
        </p:txBody>
      </p:sp>
      <p:sp>
        <p:nvSpPr>
          <p:cNvPr id="9" name="TextBox 8">
            <a:extLst>
              <a:ext uri="{FF2B5EF4-FFF2-40B4-BE49-F238E27FC236}">
                <a16:creationId xmlns:a16="http://schemas.microsoft.com/office/drawing/2014/main" id="{97136BDC-2356-DE34-BAB5-4A8BD55FB2EC}"/>
              </a:ext>
            </a:extLst>
          </p:cNvPr>
          <p:cNvSpPr txBox="1"/>
          <p:nvPr/>
        </p:nvSpPr>
        <p:spPr>
          <a:xfrm>
            <a:off x="942473" y="1219200"/>
            <a:ext cx="7259054" cy="2862322"/>
          </a:xfrm>
          <a:prstGeom prst="rect">
            <a:avLst/>
          </a:prstGeom>
          <a:noFill/>
          <a:ln>
            <a:solidFill>
              <a:schemeClr val="accent1"/>
            </a:solidFill>
          </a:ln>
        </p:spPr>
        <p:txBody>
          <a:bodyPr wrap="square" rtlCol="0">
            <a:spAutoFit/>
          </a:bodyPr>
          <a:lstStyle/>
          <a:p>
            <a:r>
              <a:rPr lang="en-GB" sz="2000" dirty="0">
                <a:latin typeface="Courier New" panose="02070309020205020404" pitchFamily="49" charset="0"/>
                <a:cs typeface="Courier New" panose="02070309020205020404" pitchFamily="49" charset="0"/>
              </a:rPr>
              <a:t>Shutting down theatre...</a:t>
            </a:r>
          </a:p>
          <a:p>
            <a:r>
              <a:rPr lang="en-GB" sz="2000" dirty="0">
                <a:latin typeface="Courier New" panose="02070309020205020404" pitchFamily="49" charset="0"/>
                <a:cs typeface="Courier New" panose="02070309020205020404" pitchFamily="49" charset="0"/>
              </a:rPr>
              <a:t>Popcorn maker off</a:t>
            </a:r>
          </a:p>
          <a:p>
            <a:r>
              <a:rPr lang="en-GB" sz="2000" dirty="0">
                <a:latin typeface="Courier New" panose="02070309020205020404" pitchFamily="49" charset="0"/>
                <a:cs typeface="Courier New" panose="02070309020205020404" pitchFamily="49" charset="0"/>
              </a:rPr>
              <a:t>Theatre lights on</a:t>
            </a:r>
          </a:p>
          <a:p>
            <a:r>
              <a:rPr lang="en-GB" sz="2000" dirty="0">
                <a:latin typeface="Courier New" panose="02070309020205020404" pitchFamily="49" charset="0"/>
                <a:cs typeface="Courier New" panose="02070309020205020404" pitchFamily="49" charset="0"/>
              </a:rPr>
              <a:t>Theatre screen going up</a:t>
            </a:r>
          </a:p>
          <a:p>
            <a:r>
              <a:rPr lang="en-GB" sz="2000" dirty="0">
                <a:latin typeface="Courier New" panose="02070309020205020404" pitchFamily="49" charset="0"/>
                <a:cs typeface="Courier New" panose="02070309020205020404" pitchFamily="49" charset="0"/>
              </a:rPr>
              <a:t>Projector off</a:t>
            </a:r>
          </a:p>
          <a:p>
            <a:r>
              <a:rPr lang="en-GB" sz="2000" dirty="0">
                <a:latin typeface="Courier New" panose="02070309020205020404" pitchFamily="49" charset="0"/>
                <a:cs typeface="Courier New" panose="02070309020205020404" pitchFamily="49" charset="0"/>
              </a:rPr>
              <a:t>Amplifier off</a:t>
            </a:r>
          </a:p>
          <a:p>
            <a:r>
              <a:rPr lang="en-GB" sz="2000" dirty="0">
                <a:latin typeface="Courier New" panose="02070309020205020404" pitchFamily="49" charset="0"/>
                <a:cs typeface="Courier New" panose="02070309020205020404" pitchFamily="49" charset="0"/>
              </a:rPr>
              <a:t>DVD Player stops playing “The Princess Bride”</a:t>
            </a:r>
          </a:p>
          <a:p>
            <a:r>
              <a:rPr lang="en-GB" sz="2000" dirty="0">
                <a:latin typeface="Courier New" panose="02070309020205020404" pitchFamily="49" charset="0"/>
                <a:cs typeface="Courier New" panose="02070309020205020404" pitchFamily="49" charset="0"/>
              </a:rPr>
              <a:t>DVD Player ejects</a:t>
            </a:r>
          </a:p>
          <a:p>
            <a:r>
              <a:rPr lang="en-GB" sz="2000" dirty="0">
                <a:latin typeface="Courier New" panose="02070309020205020404" pitchFamily="49" charset="0"/>
                <a:cs typeface="Courier New" panose="02070309020205020404" pitchFamily="49" charset="0"/>
              </a:rPr>
              <a:t>DVD Player off</a:t>
            </a:r>
          </a:p>
        </p:txBody>
      </p:sp>
      <p:sp>
        <p:nvSpPr>
          <p:cNvPr id="4" name="Slide Number Placeholder 3">
            <a:extLst>
              <a:ext uri="{FF2B5EF4-FFF2-40B4-BE49-F238E27FC236}">
                <a16:creationId xmlns:a16="http://schemas.microsoft.com/office/drawing/2014/main" id="{8CDDC7F8-C36B-1788-B34A-9D53FC252D78}"/>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12</a:t>
            </a:fld>
            <a:endParaRPr lang="en-US" dirty="0"/>
          </a:p>
        </p:txBody>
      </p:sp>
      <p:pic>
        <p:nvPicPr>
          <p:cNvPr id="5" name="Audio 4">
            <a:hlinkClick r:id="" action="ppaction://media"/>
            <a:extLst>
              <a:ext uri="{FF2B5EF4-FFF2-40B4-BE49-F238E27FC236}">
                <a16:creationId xmlns:a16="http://schemas.microsoft.com/office/drawing/2014/main" id="{02329B8B-22D0-1C74-37B9-AFC8D2BF38C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775012484"/>
      </p:ext>
    </p:extLst>
  </p:cSld>
  <p:clrMapOvr>
    <a:masterClrMapping/>
  </p:clrMapOvr>
  <mc:AlternateContent xmlns:mc="http://schemas.openxmlformats.org/markup-compatibility/2006">
    <mc:Choice xmlns:p14="http://schemas.microsoft.com/office/powerpoint/2010/main" Requires="p14">
      <p:transition spd="slow" advTm="10015">
        <p14:flip dir="r"/>
      </p:transition>
    </mc:Choice>
    <mc:Fallback>
      <p:transition spd="slow" advTm="100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descr="j0229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p:cNvSpPr>
            <a:spLocks noGrp="1" noChangeArrowheads="1"/>
          </p:cNvSpPr>
          <p:nvPr>
            <p:ph type="subTitle" idx="1"/>
          </p:nvPr>
        </p:nvSpPr>
        <p:spPr>
          <a:xfrm>
            <a:off x="1104900" y="2895600"/>
            <a:ext cx="6781800" cy="1828800"/>
          </a:xfrm>
        </p:spPr>
        <p:txBody>
          <a:bodyPr/>
          <a:lstStyle/>
          <a:p>
            <a:pPr algn="ctr">
              <a:defRPr/>
            </a:pPr>
            <a:r>
              <a:rPr lang="en-GB" sz="4000" dirty="0"/>
              <a:t>The Façade Pattern</a:t>
            </a:r>
            <a:endParaRPr lang="en-GB" sz="3600" dirty="0">
              <a:solidFill>
                <a:srgbClr val="0033CC"/>
              </a:solidFill>
              <a:effectLst>
                <a:outerShdw blurRad="38100" dist="38100" dir="2700000" algn="tl">
                  <a:srgbClr val="C0C0C0"/>
                </a:outerShdw>
              </a:effectLst>
            </a:endParaRPr>
          </a:p>
        </p:txBody>
      </p:sp>
      <p:pic>
        <p:nvPicPr>
          <p:cNvPr id="3" name="Audio 2">
            <a:hlinkClick r:id="" action="ppaction://media"/>
            <a:extLst>
              <a:ext uri="{FF2B5EF4-FFF2-40B4-BE49-F238E27FC236}">
                <a16:creationId xmlns:a16="http://schemas.microsoft.com/office/drawing/2014/main" id="{8957CAD6-71C1-84A7-6A4A-B7C810446C1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advTm="9996">
        <p14:flip dir="r"/>
      </p:transition>
    </mc:Choice>
    <mc:Fallback>
      <p:transition spd="slow" advTm="99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Definition</a:t>
            </a:r>
            <a:endParaRPr lang="en-SG"/>
          </a:p>
        </p:txBody>
      </p:sp>
      <p:sp>
        <p:nvSpPr>
          <p:cNvPr id="22531" name="Content Placeholder 2"/>
          <p:cNvSpPr>
            <a:spLocks noGrp="1"/>
          </p:cNvSpPr>
          <p:nvPr>
            <p:ph idx="1"/>
          </p:nvPr>
        </p:nvSpPr>
        <p:spPr/>
        <p:txBody>
          <a:bodyPr/>
          <a:lstStyle/>
          <a:p>
            <a:r>
              <a:rPr lang="en-US" altLang="en-US" dirty="0"/>
              <a:t>The Façade Pattern:</a:t>
            </a:r>
          </a:p>
          <a:p>
            <a:pPr lvl="1"/>
            <a:r>
              <a:rPr lang="en-US" altLang="en-US" dirty="0"/>
              <a:t>Provides a unified interface to a set of interfaces in a subsystem</a:t>
            </a:r>
          </a:p>
          <a:p>
            <a:pPr lvl="1"/>
            <a:r>
              <a:rPr lang="en-US" altLang="en-US" dirty="0"/>
              <a:t>Defines a higher-level interface that makes the subsystem easier to use</a:t>
            </a:r>
          </a:p>
        </p:txBody>
      </p:sp>
      <p:sp>
        <p:nvSpPr>
          <p:cNvPr id="3" name="Slide Number Placeholder 3">
            <a:extLst>
              <a:ext uri="{FF2B5EF4-FFF2-40B4-BE49-F238E27FC236}">
                <a16:creationId xmlns:a16="http://schemas.microsoft.com/office/drawing/2014/main" id="{E44B7E7B-3B68-F654-D5C0-7E0736CE4CF0}"/>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14</a:t>
            </a:fld>
            <a:endParaRPr lang="en-US" dirty="0"/>
          </a:p>
        </p:txBody>
      </p:sp>
      <p:pic>
        <p:nvPicPr>
          <p:cNvPr id="6" name="Audio 5">
            <a:hlinkClick r:id="" action="ppaction://media"/>
            <a:extLst>
              <a:ext uri="{FF2B5EF4-FFF2-40B4-BE49-F238E27FC236}">
                <a16:creationId xmlns:a16="http://schemas.microsoft.com/office/drawing/2014/main" id="{41F46D3E-30CE-2B57-2B6E-7870D51975B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Tm="24997">
        <p14:flip dir="r"/>
      </p:transition>
    </mc:Choice>
    <mc:Fallback>
      <p:transition spd="slow" advTm="249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7C7AB0-6F40-10FE-D04A-6E4C69FFD67D}"/>
              </a:ext>
            </a:extLst>
          </p:cNvPr>
          <p:cNvSpPr/>
          <p:nvPr/>
        </p:nvSpPr>
        <p:spPr bwMode="auto">
          <a:xfrm>
            <a:off x="762000" y="2788945"/>
            <a:ext cx="7696200" cy="3002255"/>
          </a:xfrm>
          <a:prstGeom prst="rect">
            <a:avLst/>
          </a:prstGeom>
          <a:solidFill>
            <a:schemeClr val="bg1"/>
          </a:solidFill>
          <a:ln w="158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Ink Free" panose="03080402000500000000" pitchFamily="66" charset="0"/>
              </a:rPr>
              <a:t>Subsystem classes</a:t>
            </a:r>
            <a:endParaRPr kumimoji="0" lang="en-GB" sz="2000" b="0" i="0" u="none" strike="noStrike" cap="none" normalizeH="0" baseline="0" dirty="0">
              <a:ln>
                <a:noFill/>
              </a:ln>
              <a:solidFill>
                <a:schemeClr val="tx1"/>
              </a:solidFill>
              <a:effectLst/>
              <a:latin typeface="Ink Free" panose="03080402000500000000" pitchFamily="66" charset="0"/>
            </a:endParaRPr>
          </a:p>
        </p:txBody>
      </p:sp>
      <p:sp>
        <p:nvSpPr>
          <p:cNvPr id="2" name="Title 1">
            <a:extLst>
              <a:ext uri="{FF2B5EF4-FFF2-40B4-BE49-F238E27FC236}">
                <a16:creationId xmlns:a16="http://schemas.microsoft.com/office/drawing/2014/main" id="{63CADF13-CAF2-7526-BFE5-C281B71B8627}"/>
              </a:ext>
            </a:extLst>
          </p:cNvPr>
          <p:cNvSpPr>
            <a:spLocks noGrp="1"/>
          </p:cNvSpPr>
          <p:nvPr>
            <p:ph type="title"/>
          </p:nvPr>
        </p:nvSpPr>
        <p:spPr/>
        <p:txBody>
          <a:bodyPr/>
          <a:lstStyle/>
          <a:p>
            <a:r>
              <a:rPr lang="en-US" dirty="0"/>
              <a:t>The Façade Pattern</a:t>
            </a:r>
            <a:endParaRPr lang="en-GB" dirty="0"/>
          </a:p>
        </p:txBody>
      </p:sp>
      <p:pic>
        <p:nvPicPr>
          <p:cNvPr id="4" name="Picture 3">
            <a:extLst>
              <a:ext uri="{FF2B5EF4-FFF2-40B4-BE49-F238E27FC236}">
                <a16:creationId xmlns:a16="http://schemas.microsoft.com/office/drawing/2014/main" id="{47512F3D-ACA2-4F6B-B07C-C176F579E7FC}"/>
              </a:ext>
            </a:extLst>
          </p:cNvPr>
          <p:cNvPicPr>
            <a:picLocks noChangeAspect="1"/>
          </p:cNvPicPr>
          <p:nvPr/>
        </p:nvPicPr>
        <p:blipFill>
          <a:blip r:embed="rId6"/>
          <a:stretch>
            <a:fillRect/>
          </a:stretch>
        </p:blipFill>
        <p:spPr>
          <a:xfrm>
            <a:off x="3942588" y="929631"/>
            <a:ext cx="1257475" cy="2162477"/>
          </a:xfrm>
          <a:prstGeom prst="rect">
            <a:avLst/>
          </a:prstGeom>
        </p:spPr>
      </p:pic>
      <p:sp>
        <p:nvSpPr>
          <p:cNvPr id="6" name="Rectangle 5">
            <a:extLst>
              <a:ext uri="{FF2B5EF4-FFF2-40B4-BE49-F238E27FC236}">
                <a16:creationId xmlns:a16="http://schemas.microsoft.com/office/drawing/2014/main" id="{80B42A4A-AF0A-F98E-BFC4-746F0E668213}"/>
              </a:ext>
            </a:extLst>
          </p:cNvPr>
          <p:cNvSpPr/>
          <p:nvPr/>
        </p:nvSpPr>
        <p:spPr bwMode="auto">
          <a:xfrm>
            <a:off x="3942588" y="891331"/>
            <a:ext cx="1257475" cy="1584969"/>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3" name="Slide Number Placeholder 3">
            <a:extLst>
              <a:ext uri="{FF2B5EF4-FFF2-40B4-BE49-F238E27FC236}">
                <a16:creationId xmlns:a16="http://schemas.microsoft.com/office/drawing/2014/main" id="{7711D0E1-9DC4-E922-50A1-AF603111616F}"/>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15</a:t>
            </a:fld>
            <a:endParaRPr lang="en-US" dirty="0"/>
          </a:p>
        </p:txBody>
      </p:sp>
      <p:pic>
        <p:nvPicPr>
          <p:cNvPr id="9" name="Audio 8">
            <a:hlinkClick r:id="" action="ppaction://media"/>
            <a:extLst>
              <a:ext uri="{FF2B5EF4-FFF2-40B4-BE49-F238E27FC236}">
                <a16:creationId xmlns:a16="http://schemas.microsoft.com/office/drawing/2014/main" id="{720D0E80-343E-C317-A335-AA42B244302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286757906"/>
      </p:ext>
    </p:extLst>
  </p:cSld>
  <p:clrMapOvr>
    <a:masterClrMapping/>
  </p:clrMapOvr>
  <mc:AlternateContent xmlns:mc="http://schemas.openxmlformats.org/markup-compatibility/2006">
    <mc:Choice xmlns:p14="http://schemas.microsoft.com/office/powerpoint/2010/main" Requires="p14">
      <p:transition spd="slow" advTm="39893">
        <p14:flip dir="r"/>
      </p:transition>
    </mc:Choice>
    <mc:Fallback>
      <p:transition spd="slow" advTm="398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xit" presetSubtype="1" fill="hold" grpId="0" nodeType="clickEffect">
                                  <p:stCondLst>
                                    <p:cond delay="0"/>
                                  </p:stCondLst>
                                  <p:childTnLst>
                                    <p:animEffect transition="out" filter="wipe(up)">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Key Participants</a:t>
            </a:r>
          </a:p>
        </p:txBody>
      </p:sp>
      <p:sp>
        <p:nvSpPr>
          <p:cNvPr id="25603" name="Content Placeholder 2"/>
          <p:cNvSpPr>
            <a:spLocks noGrp="1"/>
          </p:cNvSpPr>
          <p:nvPr>
            <p:ph idx="1"/>
          </p:nvPr>
        </p:nvSpPr>
        <p:spPr>
          <a:xfrm>
            <a:off x="228600" y="990600"/>
            <a:ext cx="8534400" cy="5181600"/>
          </a:xfrm>
        </p:spPr>
        <p:txBody>
          <a:bodyPr/>
          <a:lstStyle/>
          <a:p>
            <a:r>
              <a:rPr lang="en-US" altLang="en-US" sz="2800" dirty="0"/>
              <a:t>Façade </a:t>
            </a:r>
          </a:p>
          <a:p>
            <a:pPr lvl="1"/>
            <a:r>
              <a:rPr lang="en-US" altLang="en-US" sz="2400" dirty="0"/>
              <a:t>Knows which subsystem classes are responsible for a request.</a:t>
            </a:r>
          </a:p>
          <a:p>
            <a:pPr lvl="1"/>
            <a:r>
              <a:rPr lang="en-US" altLang="en-US" sz="2400" dirty="0"/>
              <a:t>Delegates client requests to appropriate subsystem objects.</a:t>
            </a:r>
          </a:p>
          <a:p>
            <a:pPr marL="457200" lvl="1" indent="0">
              <a:buNone/>
            </a:pPr>
            <a:endParaRPr lang="en-US" altLang="en-US" sz="2400" dirty="0"/>
          </a:p>
          <a:p>
            <a:r>
              <a:rPr lang="en-US" altLang="en-US" sz="2800" dirty="0"/>
              <a:t>Subsystem classes</a:t>
            </a:r>
          </a:p>
          <a:p>
            <a:pPr lvl="1"/>
            <a:r>
              <a:rPr lang="en-US" altLang="en-US" sz="2400" dirty="0"/>
              <a:t>Implement subsystem functionality.</a:t>
            </a:r>
          </a:p>
          <a:p>
            <a:pPr lvl="1"/>
            <a:r>
              <a:rPr lang="en-US" altLang="en-US" sz="2400" dirty="0"/>
              <a:t>Handle work assigned by the Façade object</a:t>
            </a:r>
          </a:p>
          <a:p>
            <a:pPr lvl="1"/>
            <a:r>
              <a:rPr lang="en-US" altLang="en-US" sz="2400" dirty="0"/>
              <a:t>Have no knowledge of the Façade (i.e., do not keep a reference to it)</a:t>
            </a:r>
          </a:p>
        </p:txBody>
      </p:sp>
      <p:sp>
        <p:nvSpPr>
          <p:cNvPr id="3" name="Slide Number Placeholder 3">
            <a:extLst>
              <a:ext uri="{FF2B5EF4-FFF2-40B4-BE49-F238E27FC236}">
                <a16:creationId xmlns:a16="http://schemas.microsoft.com/office/drawing/2014/main" id="{41A1C94E-F46C-B6DD-EDB5-9F6FF246D896}"/>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16</a:t>
            </a:fld>
            <a:endParaRPr lang="en-US" dirty="0"/>
          </a:p>
        </p:txBody>
      </p:sp>
      <p:pic>
        <p:nvPicPr>
          <p:cNvPr id="7" name="Audio 6">
            <a:hlinkClick r:id="" action="ppaction://media"/>
            <a:extLst>
              <a:ext uri="{FF2B5EF4-FFF2-40B4-BE49-F238E27FC236}">
                <a16:creationId xmlns:a16="http://schemas.microsoft.com/office/drawing/2014/main" id="{232FDB15-E2F9-357A-E201-F3CB855A369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Tm="38579">
        <p14:flip dir="r"/>
      </p:transition>
    </mc:Choice>
    <mc:Fallback>
      <p:transition spd="slow" advTm="385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animEffect transition="in" filter="fade">
                                      <p:cBhvr>
                                        <p:cTn id="11" dur="500"/>
                                        <p:tgtEl>
                                          <p:spTgt spid="2560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5603">
                                            <p:txEl>
                                              <p:pRg st="2" end="2"/>
                                            </p:txEl>
                                          </p:spTgt>
                                        </p:tgtEl>
                                        <p:attrNameLst>
                                          <p:attrName>style.visibility</p:attrName>
                                        </p:attrNameLst>
                                      </p:cBhvr>
                                      <p:to>
                                        <p:strVal val="visible"/>
                                      </p:to>
                                    </p:set>
                                    <p:animEffect transition="in" filter="fade">
                                      <p:cBhvr>
                                        <p:cTn id="14" dur="500"/>
                                        <p:tgtEl>
                                          <p:spTgt spid="2560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5603">
                                            <p:txEl>
                                              <p:pRg st="0" end="0"/>
                                            </p:txEl>
                                          </p:spTgt>
                                        </p:tgtEl>
                                        <p:attrNameLst>
                                          <p:attrName>style.visibility</p:attrName>
                                        </p:attrNameLst>
                                      </p:cBhvr>
                                      <p:to>
                                        <p:strVal val="visible"/>
                                      </p:to>
                                    </p:set>
                                    <p:animEffect transition="in" filter="fade">
                                      <p:cBhvr>
                                        <p:cTn id="17" dur="500"/>
                                        <p:tgtEl>
                                          <p:spTgt spid="2560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603">
                                            <p:txEl>
                                              <p:pRg st="4" end="4"/>
                                            </p:txEl>
                                          </p:spTgt>
                                        </p:tgtEl>
                                        <p:attrNameLst>
                                          <p:attrName>style.visibility</p:attrName>
                                        </p:attrNameLst>
                                      </p:cBhvr>
                                      <p:to>
                                        <p:strVal val="visible"/>
                                      </p:to>
                                    </p:set>
                                    <p:animEffect transition="in" filter="fade">
                                      <p:cBhvr>
                                        <p:cTn id="22" dur="500"/>
                                        <p:tgtEl>
                                          <p:spTgt spid="2560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5603">
                                            <p:txEl>
                                              <p:pRg st="5" end="5"/>
                                            </p:txEl>
                                          </p:spTgt>
                                        </p:tgtEl>
                                        <p:attrNameLst>
                                          <p:attrName>style.visibility</p:attrName>
                                        </p:attrNameLst>
                                      </p:cBhvr>
                                      <p:to>
                                        <p:strVal val="visible"/>
                                      </p:to>
                                    </p:set>
                                    <p:animEffect transition="in" filter="fade">
                                      <p:cBhvr>
                                        <p:cTn id="25" dur="500"/>
                                        <p:tgtEl>
                                          <p:spTgt spid="2560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5603">
                                            <p:txEl>
                                              <p:pRg st="6" end="6"/>
                                            </p:txEl>
                                          </p:spTgt>
                                        </p:tgtEl>
                                        <p:attrNameLst>
                                          <p:attrName>style.visibility</p:attrName>
                                        </p:attrNameLst>
                                      </p:cBhvr>
                                      <p:to>
                                        <p:strVal val="visible"/>
                                      </p:to>
                                    </p:set>
                                    <p:animEffect transition="in" filter="fade">
                                      <p:cBhvr>
                                        <p:cTn id="28" dur="500"/>
                                        <p:tgtEl>
                                          <p:spTgt spid="2560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5603">
                                            <p:txEl>
                                              <p:pRg st="7" end="7"/>
                                            </p:txEl>
                                          </p:spTgt>
                                        </p:tgtEl>
                                        <p:attrNameLst>
                                          <p:attrName>style.visibility</p:attrName>
                                        </p:attrNameLst>
                                      </p:cBhvr>
                                      <p:to>
                                        <p:strVal val="visible"/>
                                      </p:to>
                                    </p:set>
                                    <p:animEffect transition="in" filter="fade">
                                      <p:cBhvr>
                                        <p:cTn id="31" dur="500"/>
                                        <p:tgtEl>
                                          <p:spTgt spid="25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18379-4CCC-3911-2CAC-19508EF5A7B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03C7B1E-FB40-28FD-4493-C6E268D6999D}"/>
              </a:ext>
            </a:extLst>
          </p:cNvPr>
          <p:cNvPicPr>
            <a:picLocks noChangeAspect="1"/>
          </p:cNvPicPr>
          <p:nvPr/>
        </p:nvPicPr>
        <p:blipFill>
          <a:blip r:embed="rId6"/>
          <a:stretch>
            <a:fillRect/>
          </a:stretch>
        </p:blipFill>
        <p:spPr>
          <a:xfrm>
            <a:off x="1534724" y="1125354"/>
            <a:ext cx="5755642" cy="5057489"/>
          </a:xfrm>
          <a:prstGeom prst="rect">
            <a:avLst/>
          </a:prstGeom>
        </p:spPr>
      </p:pic>
      <p:sp>
        <p:nvSpPr>
          <p:cNvPr id="7" name="Rectangle 4">
            <a:extLst>
              <a:ext uri="{FF2B5EF4-FFF2-40B4-BE49-F238E27FC236}">
                <a16:creationId xmlns:a16="http://schemas.microsoft.com/office/drawing/2014/main" id="{C3932ACA-316D-BA94-C3DD-DF23D1ADD81B}"/>
              </a:ext>
            </a:extLst>
          </p:cNvPr>
          <p:cNvSpPr>
            <a:spLocks noChangeArrowheads="1"/>
          </p:cNvSpPr>
          <p:nvPr/>
        </p:nvSpPr>
        <p:spPr bwMode="auto">
          <a:xfrm>
            <a:off x="1804665" y="2696751"/>
            <a:ext cx="5662935" cy="3486092"/>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Subsystem classes</a:t>
            </a:r>
            <a:endParaRPr kumimoji="0" lang="en-SG" altLang="en-US" sz="1600" b="0" dirty="0">
              <a:latin typeface="Verdana" panose="020B0604030504040204" pitchFamily="34" charset="0"/>
            </a:endParaRPr>
          </a:p>
        </p:txBody>
      </p:sp>
      <p:sp>
        <p:nvSpPr>
          <p:cNvPr id="2" name="Title 1">
            <a:extLst>
              <a:ext uri="{FF2B5EF4-FFF2-40B4-BE49-F238E27FC236}">
                <a16:creationId xmlns:a16="http://schemas.microsoft.com/office/drawing/2014/main" id="{66309E37-A810-0DB3-AA70-23B7ED4732BD}"/>
              </a:ext>
            </a:extLst>
          </p:cNvPr>
          <p:cNvSpPr>
            <a:spLocks noGrp="1"/>
          </p:cNvSpPr>
          <p:nvPr>
            <p:ph type="title"/>
          </p:nvPr>
        </p:nvSpPr>
        <p:spPr/>
        <p:txBody>
          <a:bodyPr/>
          <a:lstStyle/>
          <a:p>
            <a:pPr>
              <a:defRPr/>
            </a:pPr>
            <a:r>
              <a:rPr lang="en-US" dirty="0"/>
              <a:t>Applying Façade to Home Theatre</a:t>
            </a:r>
            <a:endParaRPr lang="en-SG" dirty="0"/>
          </a:p>
        </p:txBody>
      </p:sp>
      <p:sp>
        <p:nvSpPr>
          <p:cNvPr id="12" name="Rectangle 4">
            <a:extLst>
              <a:ext uri="{FF2B5EF4-FFF2-40B4-BE49-F238E27FC236}">
                <a16:creationId xmlns:a16="http://schemas.microsoft.com/office/drawing/2014/main" id="{EB0389AD-08E6-BB99-CD1A-AE2D51CBDDCB}"/>
              </a:ext>
            </a:extLst>
          </p:cNvPr>
          <p:cNvSpPr>
            <a:spLocks noChangeArrowheads="1"/>
          </p:cNvSpPr>
          <p:nvPr/>
        </p:nvSpPr>
        <p:spPr bwMode="auto">
          <a:xfrm>
            <a:off x="4071453" y="867952"/>
            <a:ext cx="1567348" cy="1646647"/>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Facade</a:t>
            </a:r>
            <a:endParaRPr kumimoji="0" lang="en-SG" altLang="en-US" sz="1600" b="0" dirty="0">
              <a:latin typeface="Verdana" panose="020B0604030504040204" pitchFamily="34" charset="0"/>
            </a:endParaRPr>
          </a:p>
        </p:txBody>
      </p:sp>
      <p:sp>
        <p:nvSpPr>
          <p:cNvPr id="3" name="Slide Number Placeholder 3">
            <a:extLst>
              <a:ext uri="{FF2B5EF4-FFF2-40B4-BE49-F238E27FC236}">
                <a16:creationId xmlns:a16="http://schemas.microsoft.com/office/drawing/2014/main" id="{E1D27120-6BD6-5D69-A6DC-432B4FD52D4A}"/>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17</a:t>
            </a:fld>
            <a:endParaRPr lang="en-US" dirty="0"/>
          </a:p>
        </p:txBody>
      </p:sp>
      <p:pic>
        <p:nvPicPr>
          <p:cNvPr id="8" name="Audio 7">
            <a:hlinkClick r:id="" action="ppaction://media"/>
            <a:extLst>
              <a:ext uri="{FF2B5EF4-FFF2-40B4-BE49-F238E27FC236}">
                <a16:creationId xmlns:a16="http://schemas.microsoft.com/office/drawing/2014/main" id="{96C9144D-353A-0A04-E5EF-FCE06487462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4273129493"/>
      </p:ext>
    </p:extLst>
  </p:cSld>
  <p:clrMapOvr>
    <a:masterClrMapping/>
  </p:clrMapOvr>
  <mc:AlternateContent xmlns:mc="http://schemas.openxmlformats.org/markup-compatibility/2006">
    <mc:Choice xmlns:p14="http://schemas.microsoft.com/office/powerpoint/2010/main" Requires="p14">
      <p:transition spd="slow" advTm="16489">
        <p14:flip dir="r"/>
      </p:transition>
    </mc:Choice>
    <mc:Fallback>
      <p:transition spd="slow" advTm="164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7"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381000" y="914400"/>
            <a:ext cx="8153400" cy="5181600"/>
          </a:xfrm>
        </p:spPr>
        <p:txBody>
          <a:bodyPr/>
          <a:lstStyle/>
          <a:p>
            <a:r>
              <a:rPr lang="en-US" altLang="en-US" dirty="0"/>
              <a:t>Clients are shielded from subsystem components</a:t>
            </a:r>
          </a:p>
          <a:p>
            <a:pPr lvl="1"/>
            <a:r>
              <a:rPr lang="en-US" altLang="en-US" dirty="0"/>
              <a:t>Reduces number of objects that clients deal with</a:t>
            </a:r>
          </a:p>
          <a:p>
            <a:pPr lvl="1"/>
            <a:r>
              <a:rPr lang="en-US" altLang="en-US" dirty="0"/>
              <a:t>Makes the subsystem easier to use</a:t>
            </a:r>
          </a:p>
          <a:p>
            <a:r>
              <a:rPr lang="en-US" altLang="en-US" dirty="0"/>
              <a:t>Promotes weak coupling between subsystem and clients</a:t>
            </a:r>
          </a:p>
          <a:p>
            <a:pPr lvl="1"/>
            <a:r>
              <a:rPr lang="en-US" altLang="en-US" dirty="0"/>
              <a:t>Allows varying of subsystem components without affecting clients</a:t>
            </a:r>
          </a:p>
          <a:p>
            <a:r>
              <a:rPr lang="en-US" altLang="en-US" dirty="0"/>
              <a:t>Does not prevent using subsystem classes if necessary</a:t>
            </a:r>
          </a:p>
        </p:txBody>
      </p:sp>
      <p:sp>
        <p:nvSpPr>
          <p:cNvPr id="2" name="Title 1"/>
          <p:cNvSpPr>
            <a:spLocks noGrp="1"/>
          </p:cNvSpPr>
          <p:nvPr>
            <p:ph type="title"/>
          </p:nvPr>
        </p:nvSpPr>
        <p:spPr/>
        <p:txBody>
          <a:bodyPr/>
          <a:lstStyle/>
          <a:p>
            <a:pPr>
              <a:defRPr/>
            </a:pPr>
            <a:r>
              <a:rPr lang="en-US"/>
              <a:t>What Have We Achieved?</a:t>
            </a:r>
            <a:endParaRPr lang="en-SG"/>
          </a:p>
        </p:txBody>
      </p:sp>
      <p:sp>
        <p:nvSpPr>
          <p:cNvPr id="3" name="Slide Number Placeholder 3">
            <a:extLst>
              <a:ext uri="{FF2B5EF4-FFF2-40B4-BE49-F238E27FC236}">
                <a16:creationId xmlns:a16="http://schemas.microsoft.com/office/drawing/2014/main" id="{9B8F924B-8321-348D-FD1E-CA58DD371209}"/>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18</a:t>
            </a:fld>
            <a:endParaRPr lang="en-US" dirty="0"/>
          </a:p>
        </p:txBody>
      </p:sp>
      <p:pic>
        <p:nvPicPr>
          <p:cNvPr id="11" name="Audio 10">
            <a:hlinkClick r:id="" action="ppaction://media"/>
            <a:extLst>
              <a:ext uri="{FF2B5EF4-FFF2-40B4-BE49-F238E27FC236}">
                <a16:creationId xmlns:a16="http://schemas.microsoft.com/office/drawing/2014/main" id="{4D4B0BC8-95FD-83F1-0A18-833BA80AD3E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Tm="58828">
        <p14:flip dir="r"/>
      </p:transition>
    </mc:Choice>
    <mc:Fallback>
      <p:transition spd="slow" advTm="588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transition="in" filter="fade">
                                      <p:cBhvr>
                                        <p:cTn id="11" dur="500"/>
                                        <p:tgtEl>
                                          <p:spTgt spid="3072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0723">
                                            <p:txEl>
                                              <p:pRg st="1" end="1"/>
                                            </p:txEl>
                                          </p:spTgt>
                                        </p:tgtEl>
                                        <p:attrNameLst>
                                          <p:attrName>style.visibility</p:attrName>
                                        </p:attrNameLst>
                                      </p:cBhvr>
                                      <p:to>
                                        <p:strVal val="visible"/>
                                      </p:to>
                                    </p:set>
                                    <p:animEffect transition="in" filter="fade">
                                      <p:cBhvr>
                                        <p:cTn id="14" dur="500"/>
                                        <p:tgtEl>
                                          <p:spTgt spid="3072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fade">
                                      <p:cBhvr>
                                        <p:cTn id="17" dur="500"/>
                                        <p:tgtEl>
                                          <p:spTgt spid="307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fade">
                                      <p:cBhvr>
                                        <p:cTn id="22" dur="500"/>
                                        <p:tgtEl>
                                          <p:spTgt spid="3072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0723">
                                            <p:txEl>
                                              <p:pRg st="4" end="4"/>
                                            </p:txEl>
                                          </p:spTgt>
                                        </p:tgtEl>
                                        <p:attrNameLst>
                                          <p:attrName>style.visibility</p:attrName>
                                        </p:attrNameLst>
                                      </p:cBhvr>
                                      <p:to>
                                        <p:strVal val="visible"/>
                                      </p:to>
                                    </p:set>
                                    <p:animEffect transition="in" filter="fade">
                                      <p:cBhvr>
                                        <p:cTn id="25" dur="500"/>
                                        <p:tgtEl>
                                          <p:spTgt spid="3072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0723">
                                            <p:txEl>
                                              <p:pRg st="5" end="5"/>
                                            </p:txEl>
                                          </p:spTgt>
                                        </p:tgtEl>
                                        <p:attrNameLst>
                                          <p:attrName>style.visibility</p:attrName>
                                        </p:attrNameLst>
                                      </p:cBhvr>
                                      <p:to>
                                        <p:strVal val="visible"/>
                                      </p:to>
                                    </p:set>
                                    <p:animEffect transition="in" filter="fade">
                                      <p:cBhvr>
                                        <p:cTn id="30"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CFB3E0EA-400F-46DC-8458-62BDA1FED968}"/>
              </a:ext>
            </a:extLst>
          </p:cNvPr>
          <p:cNvSpPr>
            <a:spLocks noChangeArrowheads="1"/>
          </p:cNvSpPr>
          <p:nvPr/>
        </p:nvSpPr>
        <p:spPr bwMode="auto">
          <a:xfrm>
            <a:off x="533400" y="1066800"/>
            <a:ext cx="8077200" cy="1295400"/>
          </a:xfrm>
          <a:prstGeom prst="rect">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39939" name="Content Placeholder 2">
            <a:extLst>
              <a:ext uri="{FF2B5EF4-FFF2-40B4-BE49-F238E27FC236}">
                <a16:creationId xmlns:a16="http://schemas.microsoft.com/office/drawing/2014/main" id="{1A8CF917-A217-4788-93F7-F6FC772FFE0D}"/>
              </a:ext>
            </a:extLst>
          </p:cNvPr>
          <p:cNvSpPr>
            <a:spLocks noGrp="1"/>
          </p:cNvSpPr>
          <p:nvPr>
            <p:ph idx="1"/>
          </p:nvPr>
        </p:nvSpPr>
        <p:spPr>
          <a:xfrm>
            <a:off x="342900" y="1126957"/>
            <a:ext cx="8153400" cy="5181600"/>
          </a:xfrm>
        </p:spPr>
        <p:txBody>
          <a:bodyPr/>
          <a:lstStyle/>
          <a:p>
            <a:pPr marL="0" indent="0" algn="ctr">
              <a:buFont typeface="Wingdings" panose="05000000000000000000" pitchFamily="2" charset="2"/>
              <a:buNone/>
            </a:pPr>
            <a:r>
              <a:rPr lang="en-US" altLang="en-US" dirty="0"/>
              <a:t>Principle: “Principle of Least Knowledge”</a:t>
            </a:r>
          </a:p>
          <a:p>
            <a:pPr marL="457200" lvl="1" indent="0" algn="ctr">
              <a:buFont typeface="Wingdings" panose="05000000000000000000" pitchFamily="2" charset="2"/>
              <a:buNone/>
            </a:pPr>
            <a:r>
              <a:rPr lang="en-US" altLang="en-US" dirty="0"/>
              <a:t>Talk only to your immediate friends</a:t>
            </a:r>
          </a:p>
          <a:p>
            <a:pPr marL="0" indent="0"/>
            <a:endParaRPr lang="en-US" altLang="en-US" dirty="0"/>
          </a:p>
          <a:p>
            <a:pPr marL="0" indent="0"/>
            <a:r>
              <a:rPr lang="en-US" altLang="en-US" dirty="0"/>
              <a:t>Objects should only communicate with</a:t>
            </a:r>
          </a:p>
          <a:p>
            <a:pPr marL="400050" lvl="1" indent="0"/>
            <a:r>
              <a:rPr lang="en-US" altLang="en-US" dirty="0"/>
              <a:t> Itself</a:t>
            </a:r>
          </a:p>
          <a:p>
            <a:pPr marL="400050" lvl="1" indent="0"/>
            <a:r>
              <a:rPr lang="en-US" altLang="en-US" dirty="0"/>
              <a:t>Objects pass in as a parameter to the method</a:t>
            </a:r>
          </a:p>
          <a:p>
            <a:pPr marL="400050" lvl="1" indent="0"/>
            <a:r>
              <a:rPr lang="en-US" altLang="en-US" dirty="0"/>
              <a:t>Objects the method creates</a:t>
            </a:r>
          </a:p>
          <a:p>
            <a:pPr marL="400050" lvl="1" indent="0"/>
            <a:r>
              <a:rPr lang="en-US" altLang="en-US" dirty="0"/>
              <a:t>Attributes and references of the object</a:t>
            </a:r>
          </a:p>
          <a:p>
            <a:pPr marL="0" indent="0"/>
            <a:r>
              <a:rPr lang="en-US" altLang="en-US" dirty="0"/>
              <a:t>Also known as the “Law of Demeter”</a:t>
            </a:r>
          </a:p>
        </p:txBody>
      </p:sp>
      <p:sp>
        <p:nvSpPr>
          <p:cNvPr id="2" name="Title 1">
            <a:extLst>
              <a:ext uri="{FF2B5EF4-FFF2-40B4-BE49-F238E27FC236}">
                <a16:creationId xmlns:a16="http://schemas.microsoft.com/office/drawing/2014/main" id="{D1D77D86-C822-44BA-A2F8-844525B005A9}"/>
              </a:ext>
            </a:extLst>
          </p:cNvPr>
          <p:cNvSpPr>
            <a:spLocks noGrp="1"/>
          </p:cNvSpPr>
          <p:nvPr>
            <p:ph type="title"/>
          </p:nvPr>
        </p:nvSpPr>
        <p:spPr/>
        <p:txBody>
          <a:bodyPr/>
          <a:lstStyle/>
          <a:p>
            <a:pPr>
              <a:defRPr/>
            </a:pPr>
            <a:r>
              <a:rPr lang="en-US" dirty="0"/>
              <a:t>Another Design Principle</a:t>
            </a:r>
            <a:endParaRPr lang="en-SG" dirty="0"/>
          </a:p>
        </p:txBody>
      </p:sp>
      <p:sp>
        <p:nvSpPr>
          <p:cNvPr id="3" name="Slide Number Placeholder 3">
            <a:extLst>
              <a:ext uri="{FF2B5EF4-FFF2-40B4-BE49-F238E27FC236}">
                <a16:creationId xmlns:a16="http://schemas.microsoft.com/office/drawing/2014/main" id="{461EC0E1-100F-F896-8E9D-772BF6841365}"/>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19</a:t>
            </a:fld>
            <a:endParaRPr lang="en-US" dirty="0"/>
          </a:p>
        </p:txBody>
      </p:sp>
      <p:pic>
        <p:nvPicPr>
          <p:cNvPr id="6" name="Audio 5">
            <a:hlinkClick r:id="" action="ppaction://media"/>
            <a:extLst>
              <a:ext uri="{FF2B5EF4-FFF2-40B4-BE49-F238E27FC236}">
                <a16:creationId xmlns:a16="http://schemas.microsoft.com/office/drawing/2014/main" id="{B0B4EC0F-5384-9B1E-4A96-BFBBAD54E5A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Tm="75578">
        <p14:flip dir="l"/>
      </p:transition>
    </mc:Choice>
    <mc:Fallback>
      <p:transition spd="slow" advTm="755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9938"/>
                                        </p:tgtEl>
                                        <p:attrNameLst>
                                          <p:attrName>style.visibility</p:attrName>
                                        </p:attrNameLst>
                                      </p:cBhvr>
                                      <p:to>
                                        <p:strVal val="visible"/>
                                      </p:to>
                                    </p:set>
                                    <p:animEffect transition="in" filter="fade">
                                      <p:cBhvr>
                                        <p:cTn id="11" dur="500"/>
                                        <p:tgtEl>
                                          <p:spTgt spid="39938"/>
                                        </p:tgtEl>
                                      </p:cBhvr>
                                    </p:animEffect>
                                  </p:childTnLst>
                                </p:cTn>
                              </p:par>
                              <p:par>
                                <p:cTn id="12" presetID="10" presetClass="entr" presetSubtype="0" fill="hold" nodeType="withEffect">
                                  <p:stCondLst>
                                    <p:cond delay="0"/>
                                  </p:stCondLst>
                                  <p:childTnLst>
                                    <p:set>
                                      <p:cBhvr>
                                        <p:cTn id="13" dur="1" fill="hold">
                                          <p:stCondLst>
                                            <p:cond delay="0"/>
                                          </p:stCondLst>
                                        </p:cTn>
                                        <p:tgtEl>
                                          <p:spTgt spid="39939">
                                            <p:txEl>
                                              <p:pRg st="0" end="0"/>
                                            </p:txEl>
                                          </p:spTgt>
                                        </p:tgtEl>
                                        <p:attrNameLst>
                                          <p:attrName>style.visibility</p:attrName>
                                        </p:attrNameLst>
                                      </p:cBhvr>
                                      <p:to>
                                        <p:strVal val="visible"/>
                                      </p:to>
                                    </p:set>
                                    <p:animEffect transition="in" filter="fade">
                                      <p:cBhvr>
                                        <p:cTn id="14" dur="500"/>
                                        <p:tgtEl>
                                          <p:spTgt spid="39939">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9939">
                                            <p:txEl>
                                              <p:pRg st="1" end="1"/>
                                            </p:txEl>
                                          </p:spTgt>
                                        </p:tgtEl>
                                        <p:attrNameLst>
                                          <p:attrName>style.visibility</p:attrName>
                                        </p:attrNameLst>
                                      </p:cBhvr>
                                      <p:to>
                                        <p:strVal val="visible"/>
                                      </p:to>
                                    </p:set>
                                    <p:animEffect transition="in" filter="fade">
                                      <p:cBhvr>
                                        <p:cTn id="17" dur="500"/>
                                        <p:tgtEl>
                                          <p:spTgt spid="399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fade">
                                      <p:cBhvr>
                                        <p:cTn id="22" dur="500"/>
                                        <p:tgtEl>
                                          <p:spTgt spid="399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939">
                                            <p:txEl>
                                              <p:pRg st="4" end="4"/>
                                            </p:txEl>
                                          </p:spTgt>
                                        </p:tgtEl>
                                        <p:attrNameLst>
                                          <p:attrName>style.visibility</p:attrName>
                                        </p:attrNameLst>
                                      </p:cBhvr>
                                      <p:to>
                                        <p:strVal val="visible"/>
                                      </p:to>
                                    </p:set>
                                    <p:animEffect transition="in" filter="fade">
                                      <p:cBhvr>
                                        <p:cTn id="27" dur="500"/>
                                        <p:tgtEl>
                                          <p:spTgt spid="399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939">
                                            <p:txEl>
                                              <p:pRg st="5" end="5"/>
                                            </p:txEl>
                                          </p:spTgt>
                                        </p:tgtEl>
                                        <p:attrNameLst>
                                          <p:attrName>style.visibility</p:attrName>
                                        </p:attrNameLst>
                                      </p:cBhvr>
                                      <p:to>
                                        <p:strVal val="visible"/>
                                      </p:to>
                                    </p:set>
                                    <p:animEffect transition="in" filter="fade">
                                      <p:cBhvr>
                                        <p:cTn id="32" dur="500"/>
                                        <p:tgtEl>
                                          <p:spTgt spid="399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939">
                                            <p:txEl>
                                              <p:pRg st="6" end="6"/>
                                            </p:txEl>
                                          </p:spTgt>
                                        </p:tgtEl>
                                        <p:attrNameLst>
                                          <p:attrName>style.visibility</p:attrName>
                                        </p:attrNameLst>
                                      </p:cBhvr>
                                      <p:to>
                                        <p:strVal val="visible"/>
                                      </p:to>
                                    </p:set>
                                    <p:animEffect transition="in" filter="fade">
                                      <p:cBhvr>
                                        <p:cTn id="37" dur="500"/>
                                        <p:tgtEl>
                                          <p:spTgt spid="3993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939">
                                            <p:txEl>
                                              <p:pRg st="7" end="7"/>
                                            </p:txEl>
                                          </p:spTgt>
                                        </p:tgtEl>
                                        <p:attrNameLst>
                                          <p:attrName>style.visibility</p:attrName>
                                        </p:attrNameLst>
                                      </p:cBhvr>
                                      <p:to>
                                        <p:strVal val="visible"/>
                                      </p:to>
                                    </p:set>
                                    <p:animEffect transition="in" filter="fade">
                                      <p:cBhvr>
                                        <p:cTn id="42" dur="500"/>
                                        <p:tgtEl>
                                          <p:spTgt spid="3993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939">
                                            <p:txEl>
                                              <p:pRg st="8" end="8"/>
                                            </p:txEl>
                                          </p:spTgt>
                                        </p:tgtEl>
                                        <p:attrNameLst>
                                          <p:attrName>style.visibility</p:attrName>
                                        </p:attrNameLst>
                                      </p:cBhvr>
                                      <p:to>
                                        <p:strVal val="visible"/>
                                      </p:to>
                                    </p:set>
                                    <p:animEffect transition="in" filter="fade">
                                      <p:cBhvr>
                                        <p:cTn id="47" dur="500"/>
                                        <p:tgtEl>
                                          <p:spTgt spid="39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6"/>
                </p:tgtEl>
              </p:cMediaNode>
            </p:audio>
          </p:childTnLst>
        </p:cTn>
      </p:par>
    </p:tnLst>
    <p:bldLst>
      <p:bldP spid="399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3011-6E6A-A73C-42CD-00093106CC39}"/>
              </a:ext>
            </a:extLst>
          </p:cNvPr>
          <p:cNvSpPr>
            <a:spLocks noGrp="1"/>
          </p:cNvSpPr>
          <p:nvPr>
            <p:ph type="title"/>
          </p:nvPr>
        </p:nvSpPr>
        <p:spPr/>
        <p:txBody>
          <a:bodyPr/>
          <a:lstStyle/>
          <a:p>
            <a:r>
              <a:rPr lang="en-US" dirty="0"/>
              <a:t>Awesome Home Theatre System</a:t>
            </a:r>
            <a:endParaRPr lang="en-GB" dirty="0"/>
          </a:p>
        </p:txBody>
      </p:sp>
      <p:sp>
        <p:nvSpPr>
          <p:cNvPr id="4" name="Slide Number Placeholder 3">
            <a:extLst>
              <a:ext uri="{FF2B5EF4-FFF2-40B4-BE49-F238E27FC236}">
                <a16:creationId xmlns:a16="http://schemas.microsoft.com/office/drawing/2014/main" id="{92D98831-5A07-2723-AF81-15AEC69BC1A4}"/>
              </a:ext>
            </a:extLst>
          </p:cNvPr>
          <p:cNvSpPr>
            <a:spLocks noGrp="1"/>
          </p:cNvSpPr>
          <p:nvPr>
            <p:ph type="sldNum" sz="quarter" idx="4"/>
          </p:nvPr>
        </p:nvSpPr>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2</a:t>
            </a:fld>
            <a:endParaRPr lang="en-US" dirty="0"/>
          </a:p>
        </p:txBody>
      </p:sp>
      <p:pic>
        <p:nvPicPr>
          <p:cNvPr id="28" name="Picture 27">
            <a:extLst>
              <a:ext uri="{FF2B5EF4-FFF2-40B4-BE49-F238E27FC236}">
                <a16:creationId xmlns:a16="http://schemas.microsoft.com/office/drawing/2014/main" id="{9BD756D4-89A6-ADCA-E674-AA56E97714B6}"/>
              </a:ext>
            </a:extLst>
          </p:cNvPr>
          <p:cNvPicPr>
            <a:picLocks noChangeAspect="1"/>
          </p:cNvPicPr>
          <p:nvPr/>
        </p:nvPicPr>
        <p:blipFill>
          <a:blip r:embed="rId6"/>
          <a:stretch>
            <a:fillRect/>
          </a:stretch>
        </p:blipFill>
        <p:spPr>
          <a:xfrm>
            <a:off x="423709" y="914400"/>
            <a:ext cx="7991782" cy="5154872"/>
          </a:xfrm>
          <a:prstGeom prst="rect">
            <a:avLst/>
          </a:prstGeom>
        </p:spPr>
      </p:pic>
      <p:cxnSp>
        <p:nvCxnSpPr>
          <p:cNvPr id="30" name="Straight Arrow Connector 29">
            <a:extLst>
              <a:ext uri="{FF2B5EF4-FFF2-40B4-BE49-F238E27FC236}">
                <a16:creationId xmlns:a16="http://schemas.microsoft.com/office/drawing/2014/main" id="{9E2AA286-417B-0F7D-8ECF-86F39878BE42}"/>
              </a:ext>
            </a:extLst>
          </p:cNvPr>
          <p:cNvCxnSpPr/>
          <p:nvPr/>
        </p:nvCxnSpPr>
        <p:spPr bwMode="auto">
          <a:xfrm flipH="1">
            <a:off x="2438400" y="1295400"/>
            <a:ext cx="1371600" cy="0"/>
          </a:xfrm>
          <a:prstGeom prst="straightConnector1">
            <a:avLst/>
          </a:prstGeom>
          <a:solidFill>
            <a:schemeClr val="accent1"/>
          </a:solidFill>
          <a:ln w="15875" cap="flat" cmpd="sng" algn="ctr">
            <a:solidFill>
              <a:schemeClr val="tx1"/>
            </a:solidFill>
            <a:prstDash val="solid"/>
            <a:round/>
            <a:headEnd type="none" w="sm" len="sm"/>
            <a:tailEnd type="arrow"/>
          </a:ln>
          <a:effectLst/>
        </p:spPr>
      </p:cxnSp>
      <p:cxnSp>
        <p:nvCxnSpPr>
          <p:cNvPr id="31" name="Straight Arrow Connector 30">
            <a:extLst>
              <a:ext uri="{FF2B5EF4-FFF2-40B4-BE49-F238E27FC236}">
                <a16:creationId xmlns:a16="http://schemas.microsoft.com/office/drawing/2014/main" id="{575C7196-1A19-68C1-2ED1-A7C3B862DBBF}"/>
              </a:ext>
            </a:extLst>
          </p:cNvPr>
          <p:cNvCxnSpPr>
            <a:cxnSpLocks/>
          </p:cNvCxnSpPr>
          <p:nvPr/>
        </p:nvCxnSpPr>
        <p:spPr bwMode="auto">
          <a:xfrm>
            <a:off x="2438400" y="2133600"/>
            <a:ext cx="1371600" cy="0"/>
          </a:xfrm>
          <a:prstGeom prst="straightConnector1">
            <a:avLst/>
          </a:prstGeom>
          <a:solidFill>
            <a:schemeClr val="accent1"/>
          </a:solidFill>
          <a:ln w="15875" cap="flat" cmpd="sng" algn="ctr">
            <a:solidFill>
              <a:schemeClr val="tx1"/>
            </a:solidFill>
            <a:prstDash val="solid"/>
            <a:round/>
            <a:headEnd type="none" w="sm" len="sm"/>
            <a:tailEnd type="arrow"/>
          </a:ln>
          <a:effectLst/>
        </p:spPr>
      </p:cxnSp>
      <p:cxnSp>
        <p:nvCxnSpPr>
          <p:cNvPr id="34" name="Straight Arrow Connector 33">
            <a:extLst>
              <a:ext uri="{FF2B5EF4-FFF2-40B4-BE49-F238E27FC236}">
                <a16:creationId xmlns:a16="http://schemas.microsoft.com/office/drawing/2014/main" id="{AFF72D19-ED7A-0E58-4374-B2B5D8A90958}"/>
              </a:ext>
            </a:extLst>
          </p:cNvPr>
          <p:cNvCxnSpPr>
            <a:cxnSpLocks/>
          </p:cNvCxnSpPr>
          <p:nvPr/>
        </p:nvCxnSpPr>
        <p:spPr bwMode="auto">
          <a:xfrm>
            <a:off x="5334802" y="1524000"/>
            <a:ext cx="1371600" cy="0"/>
          </a:xfrm>
          <a:prstGeom prst="straightConnector1">
            <a:avLst/>
          </a:prstGeom>
          <a:solidFill>
            <a:schemeClr val="accent1"/>
          </a:solidFill>
          <a:ln w="15875" cap="flat" cmpd="sng" algn="ctr">
            <a:solidFill>
              <a:schemeClr val="tx1"/>
            </a:solidFill>
            <a:prstDash val="solid"/>
            <a:round/>
            <a:headEnd type="none" w="sm" len="sm"/>
            <a:tailEnd type="arrow"/>
          </a:ln>
          <a:effectLst/>
        </p:spPr>
      </p:cxnSp>
      <p:cxnSp>
        <p:nvCxnSpPr>
          <p:cNvPr id="35" name="Straight Arrow Connector 34">
            <a:extLst>
              <a:ext uri="{FF2B5EF4-FFF2-40B4-BE49-F238E27FC236}">
                <a16:creationId xmlns:a16="http://schemas.microsoft.com/office/drawing/2014/main" id="{CBBF87AB-DA30-9B3E-3A4C-78E4EE41EFC1}"/>
              </a:ext>
            </a:extLst>
          </p:cNvPr>
          <p:cNvCxnSpPr/>
          <p:nvPr/>
        </p:nvCxnSpPr>
        <p:spPr bwMode="auto">
          <a:xfrm flipH="1">
            <a:off x="5334802" y="2133600"/>
            <a:ext cx="1371600" cy="0"/>
          </a:xfrm>
          <a:prstGeom prst="straightConnector1">
            <a:avLst/>
          </a:prstGeom>
          <a:solidFill>
            <a:schemeClr val="accent1"/>
          </a:solidFill>
          <a:ln w="15875" cap="flat" cmpd="sng" algn="ctr">
            <a:solidFill>
              <a:schemeClr val="tx1"/>
            </a:solidFill>
            <a:prstDash val="solid"/>
            <a:round/>
            <a:headEnd type="none" w="sm" len="sm"/>
            <a:tailEnd type="arrow"/>
          </a:ln>
          <a:effectLst/>
        </p:spPr>
      </p:cxnSp>
      <p:cxnSp>
        <p:nvCxnSpPr>
          <p:cNvPr id="40" name="Connector: Elbow 39">
            <a:extLst>
              <a:ext uri="{FF2B5EF4-FFF2-40B4-BE49-F238E27FC236}">
                <a16:creationId xmlns:a16="http://schemas.microsoft.com/office/drawing/2014/main" id="{99FFB23D-14B4-0B1D-BE61-68D3760D383E}"/>
              </a:ext>
            </a:extLst>
          </p:cNvPr>
          <p:cNvCxnSpPr>
            <a:cxnSpLocks/>
          </p:cNvCxnSpPr>
          <p:nvPr/>
        </p:nvCxnSpPr>
        <p:spPr bwMode="auto">
          <a:xfrm rot="5400000">
            <a:off x="2117657" y="3260657"/>
            <a:ext cx="3200400" cy="184287"/>
          </a:xfrm>
          <a:prstGeom prst="bentConnector3">
            <a:avLst>
              <a:gd name="adj1" fmla="val -526"/>
            </a:avLst>
          </a:prstGeom>
          <a:solidFill>
            <a:schemeClr val="accent1"/>
          </a:solidFill>
          <a:ln w="15875" cap="flat" cmpd="sng" algn="ctr">
            <a:solidFill>
              <a:schemeClr val="tx1"/>
            </a:solidFill>
            <a:prstDash val="solid"/>
            <a:round/>
            <a:headEnd type="none" w="sm" len="sm"/>
            <a:tailEnd type="none" w="sm" len="sm"/>
          </a:ln>
          <a:effectLst/>
        </p:spPr>
      </p:cxnSp>
      <p:cxnSp>
        <p:nvCxnSpPr>
          <p:cNvPr id="43" name="Straight Arrow Connector 42">
            <a:extLst>
              <a:ext uri="{FF2B5EF4-FFF2-40B4-BE49-F238E27FC236}">
                <a16:creationId xmlns:a16="http://schemas.microsoft.com/office/drawing/2014/main" id="{4ED53813-0B76-A7A6-10ED-9B04D766E6C1}"/>
              </a:ext>
            </a:extLst>
          </p:cNvPr>
          <p:cNvCxnSpPr>
            <a:cxnSpLocks/>
          </p:cNvCxnSpPr>
          <p:nvPr/>
        </p:nvCxnSpPr>
        <p:spPr bwMode="auto">
          <a:xfrm>
            <a:off x="3625713" y="4953001"/>
            <a:ext cx="793887" cy="0"/>
          </a:xfrm>
          <a:prstGeom prst="straightConnector1">
            <a:avLst/>
          </a:prstGeom>
          <a:solidFill>
            <a:schemeClr val="accent1"/>
          </a:solidFill>
          <a:ln w="15875" cap="flat" cmpd="sng" algn="ctr">
            <a:solidFill>
              <a:schemeClr val="tx1"/>
            </a:solidFill>
            <a:prstDash val="solid"/>
            <a:round/>
            <a:headEnd type="none" w="sm" len="sm"/>
            <a:tailEnd type="arrow"/>
          </a:ln>
          <a:effectLst/>
        </p:spPr>
      </p:cxnSp>
      <p:cxnSp>
        <p:nvCxnSpPr>
          <p:cNvPr id="45" name="Straight Arrow Connector 44">
            <a:extLst>
              <a:ext uri="{FF2B5EF4-FFF2-40B4-BE49-F238E27FC236}">
                <a16:creationId xmlns:a16="http://schemas.microsoft.com/office/drawing/2014/main" id="{0A76D2D9-483A-5D91-A62D-8207785641C0}"/>
              </a:ext>
            </a:extLst>
          </p:cNvPr>
          <p:cNvCxnSpPr>
            <a:cxnSpLocks/>
          </p:cNvCxnSpPr>
          <p:nvPr/>
        </p:nvCxnSpPr>
        <p:spPr bwMode="auto">
          <a:xfrm flipV="1">
            <a:off x="4953000" y="3491836"/>
            <a:ext cx="0" cy="775364"/>
          </a:xfrm>
          <a:prstGeom prst="straightConnector1">
            <a:avLst/>
          </a:prstGeom>
          <a:solidFill>
            <a:schemeClr val="accent1"/>
          </a:solidFill>
          <a:ln w="15875" cap="flat" cmpd="sng" algn="ctr">
            <a:solidFill>
              <a:schemeClr val="tx1"/>
            </a:solidFill>
            <a:prstDash val="solid"/>
            <a:round/>
            <a:headEnd type="none" w="sm" len="sm"/>
            <a:tailEnd type="arrow"/>
          </a:ln>
          <a:effectLst/>
        </p:spPr>
      </p:cxnSp>
      <p:cxnSp>
        <p:nvCxnSpPr>
          <p:cNvPr id="47" name="Straight Arrow Connector 46">
            <a:extLst>
              <a:ext uri="{FF2B5EF4-FFF2-40B4-BE49-F238E27FC236}">
                <a16:creationId xmlns:a16="http://schemas.microsoft.com/office/drawing/2014/main" id="{D936A7EB-8408-2E69-C73B-E8B3287E5C91}"/>
              </a:ext>
            </a:extLst>
          </p:cNvPr>
          <p:cNvCxnSpPr>
            <a:cxnSpLocks/>
          </p:cNvCxnSpPr>
          <p:nvPr/>
        </p:nvCxnSpPr>
        <p:spPr bwMode="auto">
          <a:xfrm flipV="1">
            <a:off x="7239000" y="3104154"/>
            <a:ext cx="0" cy="705846"/>
          </a:xfrm>
          <a:prstGeom prst="straightConnector1">
            <a:avLst/>
          </a:prstGeom>
          <a:solidFill>
            <a:schemeClr val="accent1"/>
          </a:solidFill>
          <a:ln w="15875" cap="flat" cmpd="sng" algn="ctr">
            <a:solidFill>
              <a:schemeClr val="tx1"/>
            </a:solidFill>
            <a:prstDash val="solid"/>
            <a:round/>
            <a:headEnd type="none" w="sm" len="sm"/>
            <a:tailEnd type="arrow"/>
          </a:ln>
          <a:effectLst/>
        </p:spPr>
      </p:cxnSp>
      <p:sp>
        <p:nvSpPr>
          <p:cNvPr id="49" name="Rectangle 48">
            <a:extLst>
              <a:ext uri="{FF2B5EF4-FFF2-40B4-BE49-F238E27FC236}">
                <a16:creationId xmlns:a16="http://schemas.microsoft.com/office/drawing/2014/main" id="{1E6706AB-2984-36EE-F5BD-EF5BD70A8272}"/>
              </a:ext>
            </a:extLst>
          </p:cNvPr>
          <p:cNvSpPr/>
          <p:nvPr/>
        </p:nvSpPr>
        <p:spPr bwMode="auto">
          <a:xfrm>
            <a:off x="3810000" y="914400"/>
            <a:ext cx="1600189" cy="2590798"/>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0" name="Rectangle 49">
            <a:extLst>
              <a:ext uri="{FF2B5EF4-FFF2-40B4-BE49-F238E27FC236}">
                <a16:creationId xmlns:a16="http://schemas.microsoft.com/office/drawing/2014/main" id="{616FAFD5-ADF2-726D-698B-6E228DB4393D}"/>
              </a:ext>
            </a:extLst>
          </p:cNvPr>
          <p:cNvSpPr/>
          <p:nvPr/>
        </p:nvSpPr>
        <p:spPr bwMode="auto">
          <a:xfrm>
            <a:off x="1295400" y="1066805"/>
            <a:ext cx="1218387" cy="1904992"/>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1" name="Rectangle 50">
            <a:extLst>
              <a:ext uri="{FF2B5EF4-FFF2-40B4-BE49-F238E27FC236}">
                <a16:creationId xmlns:a16="http://schemas.microsoft.com/office/drawing/2014/main" id="{6AF742C0-1BA6-CB61-DBC7-17B06773E376}"/>
              </a:ext>
            </a:extLst>
          </p:cNvPr>
          <p:cNvSpPr/>
          <p:nvPr/>
        </p:nvSpPr>
        <p:spPr bwMode="auto">
          <a:xfrm>
            <a:off x="6685536" y="914400"/>
            <a:ext cx="1729951" cy="2189754"/>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2" name="Rectangle 51">
            <a:extLst>
              <a:ext uri="{FF2B5EF4-FFF2-40B4-BE49-F238E27FC236}">
                <a16:creationId xmlns:a16="http://schemas.microsoft.com/office/drawing/2014/main" id="{1BF3D4AB-9647-4905-28D7-D855106D68BB}"/>
              </a:ext>
            </a:extLst>
          </p:cNvPr>
          <p:cNvSpPr/>
          <p:nvPr/>
        </p:nvSpPr>
        <p:spPr bwMode="auto">
          <a:xfrm>
            <a:off x="6392065" y="3753846"/>
            <a:ext cx="1608936" cy="1503951"/>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3" name="Rectangle 52">
            <a:extLst>
              <a:ext uri="{FF2B5EF4-FFF2-40B4-BE49-F238E27FC236}">
                <a16:creationId xmlns:a16="http://schemas.microsoft.com/office/drawing/2014/main" id="{CAD4E53A-F136-1EED-884D-3F149D83EFC1}"/>
              </a:ext>
            </a:extLst>
          </p:cNvPr>
          <p:cNvSpPr/>
          <p:nvPr/>
        </p:nvSpPr>
        <p:spPr bwMode="auto">
          <a:xfrm>
            <a:off x="4419600" y="4194347"/>
            <a:ext cx="1219200" cy="159685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4" name="Rectangle 53">
            <a:extLst>
              <a:ext uri="{FF2B5EF4-FFF2-40B4-BE49-F238E27FC236}">
                <a16:creationId xmlns:a16="http://schemas.microsoft.com/office/drawing/2014/main" id="{959BC2D9-47CB-AE6D-53D2-7DAAE63A5BEF}"/>
              </a:ext>
            </a:extLst>
          </p:cNvPr>
          <p:cNvSpPr/>
          <p:nvPr/>
        </p:nvSpPr>
        <p:spPr bwMode="auto">
          <a:xfrm>
            <a:off x="2314068" y="3522844"/>
            <a:ext cx="1199868" cy="972953"/>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5" name="Rectangle 54">
            <a:extLst>
              <a:ext uri="{FF2B5EF4-FFF2-40B4-BE49-F238E27FC236}">
                <a16:creationId xmlns:a16="http://schemas.microsoft.com/office/drawing/2014/main" id="{02FF1D76-A044-41C5-CB9F-775C900EFF0A}"/>
              </a:ext>
            </a:extLst>
          </p:cNvPr>
          <p:cNvSpPr/>
          <p:nvPr/>
        </p:nvSpPr>
        <p:spPr bwMode="auto">
          <a:xfrm>
            <a:off x="443041" y="3562541"/>
            <a:ext cx="1185228" cy="85706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6" name="Rectangle 55">
            <a:extLst>
              <a:ext uri="{FF2B5EF4-FFF2-40B4-BE49-F238E27FC236}">
                <a16:creationId xmlns:a16="http://schemas.microsoft.com/office/drawing/2014/main" id="{E6E7F284-6D67-A4FC-2748-8978D630426B}"/>
              </a:ext>
            </a:extLst>
          </p:cNvPr>
          <p:cNvSpPr/>
          <p:nvPr/>
        </p:nvSpPr>
        <p:spPr bwMode="auto">
          <a:xfrm>
            <a:off x="1782411" y="5046844"/>
            <a:ext cx="1218387" cy="1022428"/>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1" name="Audio 10">
            <a:hlinkClick r:id="" action="ppaction://media"/>
            <a:extLst>
              <a:ext uri="{FF2B5EF4-FFF2-40B4-BE49-F238E27FC236}">
                <a16:creationId xmlns:a16="http://schemas.microsoft.com/office/drawing/2014/main" id="{852C168B-95E4-E80A-49DB-9411FDEC7E0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989131330"/>
      </p:ext>
    </p:extLst>
  </p:cSld>
  <p:clrMapOvr>
    <a:masterClrMapping/>
  </p:clrMapOvr>
  <mc:AlternateContent xmlns:mc="http://schemas.openxmlformats.org/markup-compatibility/2006">
    <mc:Choice xmlns:p14="http://schemas.microsoft.com/office/powerpoint/2010/main" Requires="p14">
      <p:transition spd="slow" advTm="71233">
        <p14:flip dir="r"/>
      </p:transition>
    </mc:Choice>
    <mc:Fallback>
      <p:transition spd="slow" advTm="712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9"/>
                                        </p:tgtEl>
                                      </p:cBhvr>
                                    </p:animEffect>
                                    <p:set>
                                      <p:cBhvr>
                                        <p:cTn id="11" dur="1" fill="hold">
                                          <p:stCondLst>
                                            <p:cond delay="499"/>
                                          </p:stCondLst>
                                        </p:cTn>
                                        <p:tgtEl>
                                          <p:spTgt spid="4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0"/>
                                        </p:tgtEl>
                                      </p:cBhvr>
                                    </p:animEffect>
                                    <p:set>
                                      <p:cBhvr>
                                        <p:cTn id="16" dur="1" fill="hold">
                                          <p:stCondLst>
                                            <p:cond delay="499"/>
                                          </p:stCondLst>
                                        </p:cTn>
                                        <p:tgtEl>
                                          <p:spTgt spid="50"/>
                                        </p:tgtEl>
                                        <p:attrNameLst>
                                          <p:attrName>style.visibility</p:attrName>
                                        </p:attrNameLst>
                                      </p:cBhvr>
                                      <p:to>
                                        <p:strVal val="hidden"/>
                                      </p:to>
                                    </p:se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51"/>
                                        </p:tgtEl>
                                      </p:cBhvr>
                                    </p:animEffect>
                                    <p:set>
                                      <p:cBhvr>
                                        <p:cTn id="29" dur="1" fill="hold">
                                          <p:stCondLst>
                                            <p:cond delay="499"/>
                                          </p:stCondLst>
                                        </p:cTn>
                                        <p:tgtEl>
                                          <p:spTgt spid="51"/>
                                        </p:tgtEl>
                                        <p:attrNameLst>
                                          <p:attrName>style.visibility</p:attrName>
                                        </p:attrNameLst>
                                      </p:cBhvr>
                                      <p:to>
                                        <p:strVal val="hidden"/>
                                      </p:to>
                                    </p:se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righ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52"/>
                                        </p:tgtEl>
                                      </p:cBhvr>
                                    </p:animEffect>
                                    <p:set>
                                      <p:cBhvr>
                                        <p:cTn id="42" dur="1" fill="hold">
                                          <p:stCondLst>
                                            <p:cond delay="499"/>
                                          </p:stCondLst>
                                        </p:cTn>
                                        <p:tgtEl>
                                          <p:spTgt spid="52"/>
                                        </p:tgtEl>
                                        <p:attrNameLst>
                                          <p:attrName>style.visibility</p:attrName>
                                        </p:attrNameLst>
                                      </p:cBhvr>
                                      <p:to>
                                        <p:strVal val="hidden"/>
                                      </p:to>
                                    </p:se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53"/>
                                        </p:tgtEl>
                                      </p:cBhvr>
                                    </p:animEffect>
                                    <p:set>
                                      <p:cBhvr>
                                        <p:cTn id="51" dur="1" fill="hold">
                                          <p:stCondLst>
                                            <p:cond delay="499"/>
                                          </p:stCondLst>
                                        </p:cTn>
                                        <p:tgtEl>
                                          <p:spTgt spid="53"/>
                                        </p:tgtEl>
                                        <p:attrNameLst>
                                          <p:attrName>style.visibility</p:attrName>
                                        </p:attrNameLst>
                                      </p:cBhvr>
                                      <p:to>
                                        <p:strVal val="hidden"/>
                                      </p:to>
                                    </p:se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up)">
                                      <p:cBhvr>
                                        <p:cTn id="55" dur="500"/>
                                        <p:tgtEl>
                                          <p:spTgt spid="40"/>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par>
                          <p:cTn id="60" fill="hold">
                            <p:stCondLst>
                              <p:cond delay="1500"/>
                            </p:stCondLst>
                            <p:childTnLst>
                              <p:par>
                                <p:cTn id="61" presetID="22" presetClass="entr" presetSubtype="4"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0" nodeType="clickEffect">
                                  <p:stCondLst>
                                    <p:cond delay="0"/>
                                  </p:stCondLst>
                                  <p:childTnLst>
                                    <p:animEffect transition="out" filter="fade">
                                      <p:cBhvr>
                                        <p:cTn id="67" dur="500"/>
                                        <p:tgtEl>
                                          <p:spTgt spid="55"/>
                                        </p:tgtEl>
                                      </p:cBhvr>
                                    </p:animEffect>
                                    <p:set>
                                      <p:cBhvr>
                                        <p:cTn id="68" dur="1" fill="hold">
                                          <p:stCondLst>
                                            <p:cond delay="499"/>
                                          </p:stCondLst>
                                        </p:cTn>
                                        <p:tgtEl>
                                          <p:spTgt spid="5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0" nodeType="clickEffect">
                                  <p:stCondLst>
                                    <p:cond delay="0"/>
                                  </p:stCondLst>
                                  <p:childTnLst>
                                    <p:animEffect transition="out" filter="fade">
                                      <p:cBhvr>
                                        <p:cTn id="72" dur="500"/>
                                        <p:tgtEl>
                                          <p:spTgt spid="54"/>
                                        </p:tgtEl>
                                      </p:cBhvr>
                                    </p:animEffect>
                                    <p:set>
                                      <p:cBhvr>
                                        <p:cTn id="73" dur="1" fill="hold">
                                          <p:stCondLst>
                                            <p:cond delay="499"/>
                                          </p:stCondLst>
                                        </p:cTn>
                                        <p:tgtEl>
                                          <p:spTgt spid="5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0" nodeType="clickEffect">
                                  <p:stCondLst>
                                    <p:cond delay="0"/>
                                  </p:stCondLst>
                                  <p:childTnLst>
                                    <p:animEffect transition="out" filter="fade">
                                      <p:cBhvr>
                                        <p:cTn id="77" dur="500"/>
                                        <p:tgtEl>
                                          <p:spTgt spid="56"/>
                                        </p:tgtEl>
                                      </p:cBhvr>
                                    </p:animEffect>
                                    <p:set>
                                      <p:cBhvr>
                                        <p:cTn id="78"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9" fill="hold" display="0">
                  <p:stCondLst>
                    <p:cond delay="indefinite"/>
                  </p:stCondLst>
                  <p:endCondLst>
                    <p:cond evt="onStopAudio" delay="0">
                      <p:tgtEl>
                        <p:sldTgt/>
                      </p:tgtEl>
                    </p:cond>
                  </p:endCondLst>
                </p:cTn>
                <p:tgtEl>
                  <p:spTgt spid="11"/>
                </p:tgtEl>
              </p:cMediaNode>
            </p:audio>
          </p:childTnLst>
        </p:cTn>
      </p:par>
    </p:tnLst>
    <p:bldLst>
      <p:bldP spid="49" grpId="0" animBg="1"/>
      <p:bldP spid="50" grpId="0" animBg="1"/>
      <p:bldP spid="51" grpId="0" animBg="1"/>
      <p:bldP spid="52" grpId="0" animBg="1"/>
      <p:bldP spid="53" grpId="0" animBg="1"/>
      <p:bldP spid="54" grpId="0" animBg="1"/>
      <p:bldP spid="55" grpId="0" animBg="1"/>
      <p:bldP spid="5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72451-EE27-31D7-EAE7-5DE5B0E8CBBA}"/>
              </a:ext>
            </a:extLst>
          </p:cNvPr>
          <p:cNvSpPr>
            <a:spLocks noGrp="1"/>
          </p:cNvSpPr>
          <p:nvPr>
            <p:ph type="title"/>
          </p:nvPr>
        </p:nvSpPr>
        <p:spPr/>
        <p:txBody>
          <a:bodyPr/>
          <a:lstStyle/>
          <a:p>
            <a:r>
              <a:rPr lang="en-US" dirty="0"/>
              <a:t>What the Principle Recommends</a:t>
            </a:r>
            <a:endParaRPr lang="en-GB" dirty="0"/>
          </a:p>
        </p:txBody>
      </p:sp>
      <p:sp>
        <p:nvSpPr>
          <p:cNvPr id="3" name="Content Placeholder 2">
            <a:extLst>
              <a:ext uri="{FF2B5EF4-FFF2-40B4-BE49-F238E27FC236}">
                <a16:creationId xmlns:a16="http://schemas.microsoft.com/office/drawing/2014/main" id="{96F62531-76F7-88F0-14EA-5614394C5BA2}"/>
              </a:ext>
            </a:extLst>
          </p:cNvPr>
          <p:cNvSpPr>
            <a:spLocks noGrp="1"/>
          </p:cNvSpPr>
          <p:nvPr>
            <p:ph idx="1"/>
          </p:nvPr>
        </p:nvSpPr>
        <p:spPr/>
        <p:txBody>
          <a:bodyPr/>
          <a:lstStyle/>
          <a:p>
            <a:r>
              <a:rPr lang="en-US" dirty="0"/>
              <a:t>Not following the principle:</a:t>
            </a:r>
          </a:p>
          <a:p>
            <a:endParaRPr lang="en-US" dirty="0"/>
          </a:p>
          <a:p>
            <a:endParaRPr lang="en-US" dirty="0"/>
          </a:p>
          <a:p>
            <a:endParaRPr lang="en-US" dirty="0"/>
          </a:p>
          <a:p>
            <a:r>
              <a:rPr lang="en-US" dirty="0"/>
              <a:t>Following the principle:</a:t>
            </a:r>
            <a:endParaRPr lang="en-GB" dirty="0"/>
          </a:p>
        </p:txBody>
      </p:sp>
      <p:sp>
        <p:nvSpPr>
          <p:cNvPr id="4" name="Slide Number Placeholder 3">
            <a:extLst>
              <a:ext uri="{FF2B5EF4-FFF2-40B4-BE49-F238E27FC236}">
                <a16:creationId xmlns:a16="http://schemas.microsoft.com/office/drawing/2014/main" id="{BB491313-8042-9288-9F0E-3E61CAF87177}"/>
              </a:ext>
            </a:extLst>
          </p:cNvPr>
          <p:cNvSpPr>
            <a:spLocks noGrp="1"/>
          </p:cNvSpPr>
          <p:nvPr>
            <p:ph type="sldNum" sz="quarter" idx="4"/>
          </p:nvPr>
        </p:nvSpPr>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20</a:t>
            </a:fld>
            <a:endParaRPr lang="en-US" dirty="0"/>
          </a:p>
        </p:txBody>
      </p:sp>
      <p:sp>
        <p:nvSpPr>
          <p:cNvPr id="5" name="Content Placeholder 2">
            <a:extLst>
              <a:ext uri="{FF2B5EF4-FFF2-40B4-BE49-F238E27FC236}">
                <a16:creationId xmlns:a16="http://schemas.microsoft.com/office/drawing/2014/main" id="{5C5C6931-5722-DDE8-0EF4-D78CC8B5A836}"/>
              </a:ext>
            </a:extLst>
          </p:cNvPr>
          <p:cNvSpPr txBox="1">
            <a:spLocks/>
          </p:cNvSpPr>
          <p:nvPr/>
        </p:nvSpPr>
        <p:spPr bwMode="auto">
          <a:xfrm>
            <a:off x="266700" y="1676400"/>
            <a:ext cx="8610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Font typeface="Wingdings" panose="05000000000000000000" pitchFamily="2" charset="2"/>
              <a:buNone/>
            </a:pPr>
            <a:r>
              <a:rPr lang="en-US" altLang="en-US" sz="2000" kern="0" dirty="0">
                <a:latin typeface="Courier" pitchFamily="49" charset="0"/>
              </a:rPr>
              <a:t>public float </a:t>
            </a:r>
            <a:r>
              <a:rPr lang="en-US" altLang="en-US" sz="2000" kern="0" dirty="0" err="1">
                <a:latin typeface="Courier" pitchFamily="49" charset="0"/>
              </a:rPr>
              <a:t>getTemperature</a:t>
            </a:r>
            <a:r>
              <a:rPr lang="en-US" altLang="en-US" sz="2000" kern="0" dirty="0">
                <a:latin typeface="Courier" pitchFamily="49" charset="0"/>
              </a:rPr>
              <a:t>() {</a:t>
            </a:r>
          </a:p>
          <a:p>
            <a:pPr marL="0" indent="0">
              <a:buFont typeface="Wingdings" panose="05000000000000000000" pitchFamily="2" charset="2"/>
              <a:buNone/>
            </a:pPr>
            <a:r>
              <a:rPr lang="en-US" altLang="en-US" sz="2000" kern="0" dirty="0">
                <a:latin typeface="Courier" pitchFamily="49" charset="0"/>
              </a:rPr>
              <a:t>    Thermometer </a:t>
            </a:r>
            <a:r>
              <a:rPr lang="en-US" altLang="en-US" sz="2000" kern="0" dirty="0" err="1">
                <a:latin typeface="Courier" pitchFamily="49" charset="0"/>
              </a:rPr>
              <a:t>thermometer</a:t>
            </a:r>
            <a:r>
              <a:rPr lang="en-US" altLang="en-US" sz="2000" kern="0" dirty="0">
                <a:latin typeface="Courier" pitchFamily="49" charset="0"/>
              </a:rPr>
              <a:t> = </a:t>
            </a:r>
            <a:r>
              <a:rPr lang="en-US" altLang="en-US" sz="2000" kern="0" dirty="0" err="1">
                <a:latin typeface="Courier" pitchFamily="49" charset="0"/>
              </a:rPr>
              <a:t>station.getThermometer</a:t>
            </a:r>
            <a:r>
              <a:rPr lang="en-US" altLang="en-US" sz="2000" kern="0" dirty="0">
                <a:latin typeface="Courier" pitchFamily="49" charset="0"/>
              </a:rPr>
              <a:t>();</a:t>
            </a:r>
          </a:p>
          <a:p>
            <a:pPr marL="0" indent="0">
              <a:buFont typeface="Wingdings" panose="05000000000000000000" pitchFamily="2" charset="2"/>
              <a:buNone/>
            </a:pPr>
            <a:r>
              <a:rPr lang="en-US" altLang="en-US" sz="2000" kern="0" dirty="0">
                <a:latin typeface="Courier" pitchFamily="49" charset="0"/>
              </a:rPr>
              <a:t>    return </a:t>
            </a:r>
            <a:r>
              <a:rPr lang="en-US" altLang="en-US" sz="2000" kern="0" dirty="0" err="1">
                <a:latin typeface="Courier" pitchFamily="49" charset="0"/>
              </a:rPr>
              <a:t>thermometer.getTemperature</a:t>
            </a:r>
            <a:r>
              <a:rPr lang="en-US" altLang="en-US" sz="2000" kern="0" dirty="0">
                <a:latin typeface="Courier" pitchFamily="49" charset="0"/>
              </a:rPr>
              <a:t>();</a:t>
            </a:r>
          </a:p>
          <a:p>
            <a:pPr marL="0" indent="0">
              <a:buFont typeface="Wingdings" panose="05000000000000000000" pitchFamily="2" charset="2"/>
              <a:buNone/>
            </a:pPr>
            <a:r>
              <a:rPr lang="en-US" altLang="en-US" sz="2000" kern="0" dirty="0">
                <a:latin typeface="Courier" pitchFamily="49" charset="0"/>
              </a:rPr>
              <a:t>}</a:t>
            </a:r>
          </a:p>
          <a:p>
            <a:pPr marL="0" indent="0">
              <a:buFont typeface="Wingdings" panose="05000000000000000000" pitchFamily="2" charset="2"/>
              <a:buNone/>
            </a:pPr>
            <a:endParaRPr lang="en-US" altLang="en-US" sz="2000" kern="0" dirty="0">
              <a:latin typeface="Courier" pitchFamily="49" charset="0"/>
            </a:endParaRPr>
          </a:p>
          <a:p>
            <a:pPr marL="0" indent="0">
              <a:buFont typeface="Wingdings" panose="05000000000000000000" pitchFamily="2" charset="2"/>
              <a:buNone/>
            </a:pPr>
            <a:endParaRPr lang="en-US" altLang="en-US" sz="2000" kern="0" dirty="0">
              <a:latin typeface="Courier" pitchFamily="49" charset="0"/>
            </a:endParaRPr>
          </a:p>
          <a:p>
            <a:pPr marL="0" indent="0">
              <a:buFont typeface="Wingdings" panose="05000000000000000000" pitchFamily="2" charset="2"/>
              <a:buNone/>
            </a:pPr>
            <a:endParaRPr lang="en-US" altLang="en-US" sz="2000" kern="0" dirty="0">
              <a:latin typeface="Courier" pitchFamily="49" charset="0"/>
            </a:endParaRPr>
          </a:p>
          <a:p>
            <a:pPr marL="0" indent="0">
              <a:buFont typeface="Wingdings" panose="05000000000000000000" pitchFamily="2" charset="2"/>
              <a:buNone/>
            </a:pPr>
            <a:r>
              <a:rPr lang="en-US" altLang="en-US" sz="2000" kern="0" dirty="0">
                <a:latin typeface="Courier" pitchFamily="49" charset="0"/>
              </a:rPr>
              <a:t>public float </a:t>
            </a:r>
            <a:r>
              <a:rPr lang="en-US" altLang="en-US" sz="2000" kern="0" dirty="0" err="1">
                <a:latin typeface="Courier" pitchFamily="49" charset="0"/>
              </a:rPr>
              <a:t>getTemperature</a:t>
            </a:r>
            <a:r>
              <a:rPr lang="en-US" altLang="en-US" sz="2000" kern="0" dirty="0">
                <a:latin typeface="Courier" pitchFamily="49" charset="0"/>
              </a:rPr>
              <a:t>() {</a:t>
            </a:r>
          </a:p>
          <a:p>
            <a:pPr marL="0" indent="0">
              <a:buFont typeface="Wingdings" panose="05000000000000000000" pitchFamily="2" charset="2"/>
              <a:buNone/>
            </a:pPr>
            <a:r>
              <a:rPr lang="en-US" altLang="en-US" sz="2000" kern="0" dirty="0">
                <a:latin typeface="Courier" pitchFamily="49" charset="0"/>
              </a:rPr>
              <a:t>    return </a:t>
            </a:r>
            <a:r>
              <a:rPr lang="en-US" altLang="en-US" sz="2000" kern="0" dirty="0" err="1">
                <a:latin typeface="Courier" pitchFamily="49" charset="0"/>
              </a:rPr>
              <a:t>station.getTemperature</a:t>
            </a:r>
            <a:r>
              <a:rPr lang="en-US" altLang="en-US" sz="2000" kern="0" dirty="0">
                <a:latin typeface="Courier" pitchFamily="49" charset="0"/>
              </a:rPr>
              <a:t>();</a:t>
            </a:r>
          </a:p>
          <a:p>
            <a:pPr marL="0" indent="0">
              <a:buFont typeface="Wingdings" panose="05000000000000000000" pitchFamily="2" charset="2"/>
              <a:buNone/>
            </a:pPr>
            <a:r>
              <a:rPr lang="en-US" altLang="en-US" sz="2000" kern="0" dirty="0">
                <a:latin typeface="Courier" pitchFamily="49" charset="0"/>
              </a:rPr>
              <a:t>}</a:t>
            </a:r>
          </a:p>
          <a:p>
            <a:pPr marL="0" indent="0">
              <a:buFont typeface="Wingdings" panose="05000000000000000000" pitchFamily="2" charset="2"/>
              <a:buNone/>
            </a:pPr>
            <a:endParaRPr lang="en-US" altLang="en-US" sz="2000" kern="0" dirty="0">
              <a:latin typeface="Courier" pitchFamily="49" charset="0"/>
            </a:endParaRPr>
          </a:p>
        </p:txBody>
      </p:sp>
      <p:pic>
        <p:nvPicPr>
          <p:cNvPr id="8" name="Audio 7">
            <a:hlinkClick r:id="" action="ppaction://media"/>
            <a:extLst>
              <a:ext uri="{FF2B5EF4-FFF2-40B4-BE49-F238E27FC236}">
                <a16:creationId xmlns:a16="http://schemas.microsoft.com/office/drawing/2014/main" id="{6BC2DED5-B056-D20A-B714-0C014E3A966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899440809"/>
      </p:ext>
    </p:extLst>
  </p:cSld>
  <p:clrMapOvr>
    <a:masterClrMapping/>
  </p:clrMapOvr>
  <mc:AlternateContent xmlns:mc="http://schemas.openxmlformats.org/markup-compatibility/2006">
    <mc:Choice xmlns:p14="http://schemas.microsoft.com/office/powerpoint/2010/main" Requires="p14">
      <p:transition spd="slow" advTm="46025">
        <p14:flip dir="r"/>
      </p:transition>
    </mc:Choice>
    <mc:Fallback>
      <p:transition spd="slow" advTm="460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33D0-034D-DAB9-5775-9F1B53E2B8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BCBA8-FF39-CAFD-9C77-98ADA1D11DA5}"/>
              </a:ext>
            </a:extLst>
          </p:cNvPr>
          <p:cNvSpPr>
            <a:spLocks noGrp="1"/>
          </p:cNvSpPr>
          <p:nvPr>
            <p:ph type="title"/>
          </p:nvPr>
        </p:nvSpPr>
        <p:spPr/>
        <p:txBody>
          <a:bodyPr/>
          <a:lstStyle/>
          <a:p>
            <a:pPr>
              <a:defRPr/>
            </a:pPr>
            <a:r>
              <a:rPr lang="en-US" dirty="0"/>
              <a:t>A Good Example</a:t>
            </a:r>
            <a:endParaRPr lang="en-SG" dirty="0"/>
          </a:p>
        </p:txBody>
      </p:sp>
      <p:sp>
        <p:nvSpPr>
          <p:cNvPr id="28676" name="Content Placeholder 2">
            <a:extLst>
              <a:ext uri="{FF2B5EF4-FFF2-40B4-BE49-F238E27FC236}">
                <a16:creationId xmlns:a16="http://schemas.microsoft.com/office/drawing/2014/main" id="{A04E3482-722E-012E-2511-C8D52EA2CDFE}"/>
              </a:ext>
            </a:extLst>
          </p:cNvPr>
          <p:cNvSpPr>
            <a:spLocks noGrp="1"/>
          </p:cNvSpPr>
          <p:nvPr>
            <p:ph idx="1"/>
          </p:nvPr>
        </p:nvSpPr>
        <p:spPr>
          <a:xfrm>
            <a:off x="419100" y="914400"/>
            <a:ext cx="8496300" cy="5334000"/>
          </a:xfrm>
        </p:spPr>
        <p:txBody>
          <a:bodyPr/>
          <a:lstStyle/>
          <a:p>
            <a:pPr marL="0" indent="0">
              <a:buNone/>
            </a:pPr>
            <a:r>
              <a:rPr lang="en-US" altLang="en-US" sz="2000" dirty="0">
                <a:latin typeface="Courier" pitchFamily="49" charset="0"/>
              </a:rPr>
              <a:t>public class Car {</a:t>
            </a:r>
          </a:p>
          <a:p>
            <a:pPr marL="0" indent="0">
              <a:buNone/>
            </a:pPr>
            <a:r>
              <a:rPr lang="en-US" altLang="en-US" sz="2000" dirty="0">
                <a:latin typeface="Courier" pitchFamily="49" charset="0"/>
              </a:rPr>
              <a:t>    Engine </a:t>
            </a:r>
            <a:r>
              <a:rPr lang="en-US" altLang="en-US" sz="2000" dirty="0" err="1">
                <a:latin typeface="Courier" pitchFamily="49" charset="0"/>
              </a:rPr>
              <a:t>engine</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void start(Key key) {</a:t>
            </a:r>
          </a:p>
          <a:p>
            <a:pPr marL="0" indent="0">
              <a:buNone/>
            </a:pPr>
            <a:r>
              <a:rPr lang="en-US" altLang="en-US" sz="2000" dirty="0">
                <a:latin typeface="Courier" pitchFamily="49" charset="0"/>
              </a:rPr>
              <a:t>        Doors </a:t>
            </a:r>
            <a:r>
              <a:rPr lang="en-US" altLang="en-US" sz="2000" dirty="0" err="1">
                <a:latin typeface="Courier" pitchFamily="49" charset="0"/>
              </a:rPr>
              <a:t>doors</a:t>
            </a:r>
            <a:r>
              <a:rPr lang="en-US" altLang="en-US" sz="2000" dirty="0">
                <a:latin typeface="Courier" pitchFamily="49" charset="0"/>
              </a:rPr>
              <a:t> = new Doors();</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bool authorized = </a:t>
            </a:r>
            <a:r>
              <a:rPr lang="en-US" altLang="en-US" sz="2000" dirty="0" err="1">
                <a:latin typeface="Courier" pitchFamily="49" charset="0"/>
              </a:rPr>
              <a:t>key.turn</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if (authorized) {</a:t>
            </a:r>
          </a:p>
          <a:p>
            <a:pPr marL="0" indent="0">
              <a:buNone/>
            </a:pPr>
            <a:r>
              <a:rPr lang="en-US" altLang="en-US" sz="2000" dirty="0">
                <a:latin typeface="Courier" pitchFamily="49" charset="0"/>
              </a:rPr>
              <a:t>            </a:t>
            </a:r>
            <a:r>
              <a:rPr lang="en-US" altLang="en-US" sz="2000" dirty="0" err="1">
                <a:latin typeface="Courier" pitchFamily="49" charset="0"/>
              </a:rPr>
              <a:t>engine.start</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updateDashboardDisplay</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doors.lock</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a:p>
            <a:pPr marL="0" indent="0">
              <a:buNone/>
            </a:pPr>
            <a:endParaRPr lang="en-US" altLang="en-US" sz="2000" dirty="0">
              <a:latin typeface="Courier" pitchFamily="49" charset="0"/>
            </a:endParaRPr>
          </a:p>
        </p:txBody>
      </p:sp>
      <p:sp>
        <p:nvSpPr>
          <p:cNvPr id="3" name="TextBox 2">
            <a:extLst>
              <a:ext uri="{FF2B5EF4-FFF2-40B4-BE49-F238E27FC236}">
                <a16:creationId xmlns:a16="http://schemas.microsoft.com/office/drawing/2014/main" id="{5A672DDF-C4F8-C8A1-1838-2C1B5F66ACCB}"/>
              </a:ext>
            </a:extLst>
          </p:cNvPr>
          <p:cNvSpPr txBox="1"/>
          <p:nvPr/>
        </p:nvSpPr>
        <p:spPr>
          <a:xfrm>
            <a:off x="3814781" y="1143000"/>
            <a:ext cx="1996059" cy="369332"/>
          </a:xfrm>
          <a:prstGeom prst="rect">
            <a:avLst/>
          </a:prstGeom>
          <a:noFill/>
        </p:spPr>
        <p:txBody>
          <a:bodyPr wrap="none" rtlCol="0">
            <a:spAutoFit/>
          </a:bodyPr>
          <a:lstStyle/>
          <a:p>
            <a:r>
              <a:rPr lang="en-US" sz="1800" dirty="0">
                <a:solidFill>
                  <a:srgbClr val="FF0000"/>
                </a:solidFill>
                <a:latin typeface="Segoe Print" panose="02000600000000000000" pitchFamily="2" charset="0"/>
              </a:rPr>
              <a:t>Class attribute.</a:t>
            </a:r>
            <a:endParaRPr lang="en-GB" sz="1800" dirty="0">
              <a:solidFill>
                <a:srgbClr val="FF0000"/>
              </a:solidFill>
              <a:latin typeface="Segoe Print" panose="02000600000000000000" pitchFamily="2" charset="0"/>
            </a:endParaRPr>
          </a:p>
        </p:txBody>
      </p:sp>
      <p:cxnSp>
        <p:nvCxnSpPr>
          <p:cNvPr id="5" name="Straight Arrow Connector 4">
            <a:extLst>
              <a:ext uri="{FF2B5EF4-FFF2-40B4-BE49-F238E27FC236}">
                <a16:creationId xmlns:a16="http://schemas.microsoft.com/office/drawing/2014/main" id="{70F725F1-A6DE-F465-38D9-5DBD141D01A9}"/>
              </a:ext>
            </a:extLst>
          </p:cNvPr>
          <p:cNvCxnSpPr>
            <a:cxnSpLocks/>
            <a:stCxn id="3" idx="1"/>
          </p:cNvCxnSpPr>
          <p:nvPr/>
        </p:nvCxnSpPr>
        <p:spPr bwMode="auto">
          <a:xfrm flipH="1">
            <a:off x="3276600" y="1327666"/>
            <a:ext cx="538181" cy="184666"/>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8" name="TextBox 7">
            <a:extLst>
              <a:ext uri="{FF2B5EF4-FFF2-40B4-BE49-F238E27FC236}">
                <a16:creationId xmlns:a16="http://schemas.microsoft.com/office/drawing/2014/main" id="{A4202B18-B4DA-624E-3E7F-1FF584B6CC77}"/>
              </a:ext>
            </a:extLst>
          </p:cNvPr>
          <p:cNvSpPr txBox="1"/>
          <p:nvPr/>
        </p:nvSpPr>
        <p:spPr>
          <a:xfrm>
            <a:off x="6553200" y="2553269"/>
            <a:ext cx="1984579" cy="369332"/>
          </a:xfrm>
          <a:prstGeom prst="rect">
            <a:avLst/>
          </a:prstGeom>
          <a:noFill/>
        </p:spPr>
        <p:txBody>
          <a:bodyPr wrap="square" rtlCol="0">
            <a:spAutoFit/>
          </a:bodyPr>
          <a:lstStyle/>
          <a:p>
            <a:r>
              <a:rPr lang="en-US" sz="1800" dirty="0">
                <a:solidFill>
                  <a:srgbClr val="FF0000"/>
                </a:solidFill>
                <a:latin typeface="Segoe Print" panose="02000600000000000000" pitchFamily="2" charset="0"/>
              </a:rPr>
              <a:t>Created object.</a:t>
            </a:r>
            <a:endParaRPr lang="en-GB" sz="1800" dirty="0">
              <a:solidFill>
                <a:srgbClr val="FF0000"/>
              </a:solidFill>
              <a:latin typeface="Segoe Print" panose="02000600000000000000" pitchFamily="2" charset="0"/>
            </a:endParaRPr>
          </a:p>
        </p:txBody>
      </p:sp>
      <p:cxnSp>
        <p:nvCxnSpPr>
          <p:cNvPr id="9" name="Straight Arrow Connector 8">
            <a:extLst>
              <a:ext uri="{FF2B5EF4-FFF2-40B4-BE49-F238E27FC236}">
                <a16:creationId xmlns:a16="http://schemas.microsoft.com/office/drawing/2014/main" id="{201B428E-5C8E-DA7C-19E4-9770AE96957A}"/>
              </a:ext>
            </a:extLst>
          </p:cNvPr>
          <p:cNvCxnSpPr>
            <a:cxnSpLocks/>
            <a:stCxn id="8" idx="1"/>
          </p:cNvCxnSpPr>
          <p:nvPr/>
        </p:nvCxnSpPr>
        <p:spPr bwMode="auto">
          <a:xfrm flipH="1" flipV="1">
            <a:off x="5810840" y="2632757"/>
            <a:ext cx="742360" cy="105178"/>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12" name="TextBox 11">
            <a:extLst>
              <a:ext uri="{FF2B5EF4-FFF2-40B4-BE49-F238E27FC236}">
                <a16:creationId xmlns:a16="http://schemas.microsoft.com/office/drawing/2014/main" id="{81B7CEB0-71FA-6056-A297-6977E218D471}"/>
              </a:ext>
            </a:extLst>
          </p:cNvPr>
          <p:cNvSpPr txBox="1"/>
          <p:nvPr/>
        </p:nvSpPr>
        <p:spPr>
          <a:xfrm>
            <a:off x="6075654" y="1450413"/>
            <a:ext cx="2269615" cy="646331"/>
          </a:xfrm>
          <a:prstGeom prst="rect">
            <a:avLst/>
          </a:prstGeom>
          <a:noFill/>
        </p:spPr>
        <p:txBody>
          <a:bodyPr wrap="square" rtlCol="0">
            <a:spAutoFit/>
          </a:bodyPr>
          <a:lstStyle/>
          <a:p>
            <a:r>
              <a:rPr lang="en-US" sz="1800" dirty="0">
                <a:solidFill>
                  <a:srgbClr val="FF0000"/>
                </a:solidFill>
                <a:latin typeface="Segoe Print" panose="02000600000000000000" pitchFamily="2" charset="0"/>
              </a:rPr>
              <a:t>Object passed in as parameter. </a:t>
            </a:r>
            <a:endParaRPr lang="en-GB" sz="1800" dirty="0">
              <a:solidFill>
                <a:srgbClr val="FF0000"/>
              </a:solidFill>
              <a:latin typeface="Segoe Print" panose="02000600000000000000" pitchFamily="2" charset="0"/>
            </a:endParaRPr>
          </a:p>
        </p:txBody>
      </p:sp>
      <p:cxnSp>
        <p:nvCxnSpPr>
          <p:cNvPr id="14" name="Straight Arrow Connector 13">
            <a:extLst>
              <a:ext uri="{FF2B5EF4-FFF2-40B4-BE49-F238E27FC236}">
                <a16:creationId xmlns:a16="http://schemas.microsoft.com/office/drawing/2014/main" id="{90045A33-E912-E4BF-0DC6-636E86CE43F9}"/>
              </a:ext>
            </a:extLst>
          </p:cNvPr>
          <p:cNvCxnSpPr>
            <a:cxnSpLocks/>
            <a:stCxn id="12" idx="1"/>
          </p:cNvCxnSpPr>
          <p:nvPr/>
        </p:nvCxnSpPr>
        <p:spPr bwMode="auto">
          <a:xfrm flipH="1">
            <a:off x="4800600" y="1773579"/>
            <a:ext cx="1275054" cy="323165"/>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22" name="Straight Arrow Connector 21">
            <a:extLst>
              <a:ext uri="{FF2B5EF4-FFF2-40B4-BE49-F238E27FC236}">
                <a16:creationId xmlns:a16="http://schemas.microsoft.com/office/drawing/2014/main" id="{CAA656AF-8CCA-23B0-D3F2-C11C6E458421}"/>
              </a:ext>
            </a:extLst>
          </p:cNvPr>
          <p:cNvCxnSpPr>
            <a:cxnSpLocks/>
          </p:cNvCxnSpPr>
          <p:nvPr/>
        </p:nvCxnSpPr>
        <p:spPr bwMode="auto">
          <a:xfrm flipH="1">
            <a:off x="5723193" y="2070247"/>
            <a:ext cx="725174" cy="1035735"/>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24" name="Straight Arrow Connector 23">
            <a:extLst>
              <a:ext uri="{FF2B5EF4-FFF2-40B4-BE49-F238E27FC236}">
                <a16:creationId xmlns:a16="http://schemas.microsoft.com/office/drawing/2014/main" id="{4FF3F502-B591-11A9-2CAA-599DC0EA1ABE}"/>
              </a:ext>
            </a:extLst>
          </p:cNvPr>
          <p:cNvCxnSpPr>
            <a:cxnSpLocks/>
          </p:cNvCxnSpPr>
          <p:nvPr/>
        </p:nvCxnSpPr>
        <p:spPr bwMode="auto">
          <a:xfrm flipH="1">
            <a:off x="3976717" y="1450413"/>
            <a:ext cx="132214" cy="2816787"/>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29" name="TextBox 28">
            <a:extLst>
              <a:ext uri="{FF2B5EF4-FFF2-40B4-BE49-F238E27FC236}">
                <a16:creationId xmlns:a16="http://schemas.microsoft.com/office/drawing/2014/main" id="{1341FDE7-8565-0661-9727-AF6C1FB9E44F}"/>
              </a:ext>
            </a:extLst>
          </p:cNvPr>
          <p:cNvSpPr txBox="1"/>
          <p:nvPr/>
        </p:nvSpPr>
        <p:spPr>
          <a:xfrm>
            <a:off x="6466355" y="3875842"/>
            <a:ext cx="1984579" cy="369332"/>
          </a:xfrm>
          <a:prstGeom prst="rect">
            <a:avLst/>
          </a:prstGeom>
          <a:noFill/>
        </p:spPr>
        <p:txBody>
          <a:bodyPr wrap="square" rtlCol="0">
            <a:spAutoFit/>
          </a:bodyPr>
          <a:lstStyle/>
          <a:p>
            <a:r>
              <a:rPr lang="en-US" sz="1800" dirty="0">
                <a:solidFill>
                  <a:srgbClr val="FF0000"/>
                </a:solidFill>
                <a:latin typeface="Segoe Print" panose="02000600000000000000" pitchFamily="2" charset="0"/>
              </a:rPr>
              <a:t>Local method.</a:t>
            </a:r>
            <a:endParaRPr lang="en-GB" sz="1800" dirty="0">
              <a:solidFill>
                <a:srgbClr val="FF0000"/>
              </a:solidFill>
              <a:latin typeface="Segoe Print" panose="02000600000000000000" pitchFamily="2" charset="0"/>
            </a:endParaRPr>
          </a:p>
        </p:txBody>
      </p:sp>
      <p:cxnSp>
        <p:nvCxnSpPr>
          <p:cNvPr id="30" name="Straight Arrow Connector 29">
            <a:extLst>
              <a:ext uri="{FF2B5EF4-FFF2-40B4-BE49-F238E27FC236}">
                <a16:creationId xmlns:a16="http://schemas.microsoft.com/office/drawing/2014/main" id="{FE796B89-2506-388D-ED88-8B340777194F}"/>
              </a:ext>
            </a:extLst>
          </p:cNvPr>
          <p:cNvCxnSpPr>
            <a:cxnSpLocks/>
            <a:stCxn id="29" idx="1"/>
          </p:cNvCxnSpPr>
          <p:nvPr/>
        </p:nvCxnSpPr>
        <p:spPr bwMode="auto">
          <a:xfrm flipH="1">
            <a:off x="5723193" y="4060508"/>
            <a:ext cx="743162" cy="523707"/>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32" name="Straight Arrow Connector 31">
            <a:extLst>
              <a:ext uri="{FF2B5EF4-FFF2-40B4-BE49-F238E27FC236}">
                <a16:creationId xmlns:a16="http://schemas.microsoft.com/office/drawing/2014/main" id="{259A18F8-6830-3755-C92D-405FA36A7D41}"/>
              </a:ext>
            </a:extLst>
          </p:cNvPr>
          <p:cNvCxnSpPr>
            <a:cxnSpLocks/>
          </p:cNvCxnSpPr>
          <p:nvPr/>
        </p:nvCxnSpPr>
        <p:spPr bwMode="auto">
          <a:xfrm flipH="1">
            <a:off x="3814781" y="2836780"/>
            <a:ext cx="3197047" cy="2079427"/>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4" name="Slide Number Placeholder 3">
            <a:extLst>
              <a:ext uri="{FF2B5EF4-FFF2-40B4-BE49-F238E27FC236}">
                <a16:creationId xmlns:a16="http://schemas.microsoft.com/office/drawing/2014/main" id="{D1BF9E41-229E-070D-44CB-75AE98E01257}"/>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21</a:t>
            </a:fld>
            <a:endParaRPr lang="en-US" dirty="0"/>
          </a:p>
        </p:txBody>
      </p:sp>
      <p:pic>
        <p:nvPicPr>
          <p:cNvPr id="10" name="Audio 9">
            <a:hlinkClick r:id="" action="ppaction://media"/>
            <a:extLst>
              <a:ext uri="{FF2B5EF4-FFF2-40B4-BE49-F238E27FC236}">
                <a16:creationId xmlns:a16="http://schemas.microsoft.com/office/drawing/2014/main" id="{A60C2432-958B-047B-3CC5-29F9002F935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56494017"/>
      </p:ext>
    </p:extLst>
  </p:cSld>
  <p:clrMapOvr>
    <a:masterClrMapping/>
  </p:clrMapOvr>
  <mc:AlternateContent xmlns:mc="http://schemas.openxmlformats.org/markup-compatibility/2006">
    <mc:Choice xmlns:p14="http://schemas.microsoft.com/office/powerpoint/2010/main" Requires="p14">
      <p:transition spd="slow" advTm="60482">
        <p14:flip dir="r"/>
      </p:transition>
    </mc:Choice>
    <mc:Fallback>
      <p:transition spd="slow" advTm="604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righ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up)">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righ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up)">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10"/>
                </p:tgtEl>
              </p:cMediaNode>
            </p:audio>
          </p:childTnLst>
        </p:cTn>
      </p:par>
    </p:tnLst>
    <p:bldLst>
      <p:bldP spid="3" grpId="0"/>
      <p:bldP spid="8" grpId="0"/>
      <p:bldP spid="12"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200C-8413-36E4-8F66-B9F060D690D9}"/>
              </a:ext>
            </a:extLst>
          </p:cNvPr>
          <p:cNvSpPr>
            <a:spLocks noGrp="1"/>
          </p:cNvSpPr>
          <p:nvPr>
            <p:ph type="title"/>
          </p:nvPr>
        </p:nvSpPr>
        <p:spPr/>
        <p:txBody>
          <a:bodyPr/>
          <a:lstStyle/>
          <a:p>
            <a:r>
              <a:rPr lang="en-US" dirty="0"/>
              <a:t>Façade Follows the Principle of LK</a:t>
            </a:r>
            <a:endParaRPr lang="en-GB" dirty="0"/>
          </a:p>
        </p:txBody>
      </p:sp>
      <p:sp>
        <p:nvSpPr>
          <p:cNvPr id="4" name="Slide Number Placeholder 3">
            <a:extLst>
              <a:ext uri="{FF2B5EF4-FFF2-40B4-BE49-F238E27FC236}">
                <a16:creationId xmlns:a16="http://schemas.microsoft.com/office/drawing/2014/main" id="{459BD9B7-65B3-6A48-2796-9C5A242BD5F2}"/>
              </a:ext>
            </a:extLst>
          </p:cNvPr>
          <p:cNvSpPr>
            <a:spLocks noGrp="1"/>
          </p:cNvSpPr>
          <p:nvPr>
            <p:ph type="sldNum" sz="quarter" idx="4"/>
          </p:nvPr>
        </p:nvSpPr>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22</a:t>
            </a:fld>
            <a:endParaRPr lang="en-US" dirty="0"/>
          </a:p>
        </p:txBody>
      </p:sp>
      <p:pic>
        <p:nvPicPr>
          <p:cNvPr id="5" name="Picture 4">
            <a:extLst>
              <a:ext uri="{FF2B5EF4-FFF2-40B4-BE49-F238E27FC236}">
                <a16:creationId xmlns:a16="http://schemas.microsoft.com/office/drawing/2014/main" id="{7C00880C-A412-3609-CCEB-D603522F5911}"/>
              </a:ext>
            </a:extLst>
          </p:cNvPr>
          <p:cNvPicPr>
            <a:picLocks noChangeAspect="1"/>
          </p:cNvPicPr>
          <p:nvPr/>
        </p:nvPicPr>
        <p:blipFill>
          <a:blip r:embed="rId6"/>
          <a:stretch>
            <a:fillRect/>
          </a:stretch>
        </p:blipFill>
        <p:spPr>
          <a:xfrm>
            <a:off x="838200" y="1014555"/>
            <a:ext cx="5755642" cy="5057489"/>
          </a:xfrm>
          <a:prstGeom prst="rect">
            <a:avLst/>
          </a:prstGeom>
        </p:spPr>
      </p:pic>
      <p:pic>
        <p:nvPicPr>
          <p:cNvPr id="7" name="Picture 6">
            <a:extLst>
              <a:ext uri="{FF2B5EF4-FFF2-40B4-BE49-F238E27FC236}">
                <a16:creationId xmlns:a16="http://schemas.microsoft.com/office/drawing/2014/main" id="{76285CBF-5FD8-CA84-EB3B-21DA7492FF48}"/>
              </a:ext>
            </a:extLst>
          </p:cNvPr>
          <p:cNvPicPr>
            <a:picLocks noChangeAspect="1"/>
          </p:cNvPicPr>
          <p:nvPr/>
        </p:nvPicPr>
        <p:blipFill>
          <a:blip r:embed="rId7"/>
          <a:stretch>
            <a:fillRect/>
          </a:stretch>
        </p:blipFill>
        <p:spPr>
          <a:xfrm>
            <a:off x="6685126" y="914401"/>
            <a:ext cx="1445623" cy="609600"/>
          </a:xfrm>
          <a:prstGeom prst="rect">
            <a:avLst/>
          </a:prstGeom>
        </p:spPr>
      </p:pic>
      <p:cxnSp>
        <p:nvCxnSpPr>
          <p:cNvPr id="9" name="Straight Arrow Connector 8">
            <a:extLst>
              <a:ext uri="{FF2B5EF4-FFF2-40B4-BE49-F238E27FC236}">
                <a16:creationId xmlns:a16="http://schemas.microsoft.com/office/drawing/2014/main" id="{77D8E9C5-CED2-BB80-ECEF-BD2ED953E2CE}"/>
              </a:ext>
            </a:extLst>
          </p:cNvPr>
          <p:cNvCxnSpPr>
            <a:cxnSpLocks/>
            <a:stCxn id="7" idx="1"/>
          </p:cNvCxnSpPr>
          <p:nvPr/>
        </p:nvCxnSpPr>
        <p:spPr bwMode="auto">
          <a:xfrm flipH="1" flipV="1">
            <a:off x="4876800" y="1219200"/>
            <a:ext cx="1808326" cy="1"/>
          </a:xfrm>
          <a:prstGeom prst="straightConnector1">
            <a:avLst/>
          </a:prstGeom>
          <a:solidFill>
            <a:schemeClr val="accent1"/>
          </a:solidFill>
          <a:ln w="19050" cap="flat" cmpd="sng" algn="ctr">
            <a:solidFill>
              <a:schemeClr val="tx1"/>
            </a:solidFill>
            <a:prstDash val="solid"/>
            <a:round/>
            <a:headEnd type="none" w="med" len="med"/>
            <a:tailEnd type="arrow" w="med" len="med"/>
          </a:ln>
          <a:effectLst/>
        </p:spPr>
      </p:cxnSp>
      <p:sp>
        <p:nvSpPr>
          <p:cNvPr id="11" name="TextBox 10">
            <a:extLst>
              <a:ext uri="{FF2B5EF4-FFF2-40B4-BE49-F238E27FC236}">
                <a16:creationId xmlns:a16="http://schemas.microsoft.com/office/drawing/2014/main" id="{94D25534-B1A1-6CAA-4157-A2657AE34B52}"/>
              </a:ext>
            </a:extLst>
          </p:cNvPr>
          <p:cNvSpPr txBox="1"/>
          <p:nvPr/>
        </p:nvSpPr>
        <p:spPr>
          <a:xfrm>
            <a:off x="6870802" y="2209800"/>
            <a:ext cx="1663598" cy="923330"/>
          </a:xfrm>
          <a:prstGeom prst="rect">
            <a:avLst/>
          </a:prstGeom>
          <a:noFill/>
        </p:spPr>
        <p:txBody>
          <a:bodyPr wrap="square" rtlCol="0">
            <a:spAutoFit/>
          </a:bodyPr>
          <a:lstStyle/>
          <a:p>
            <a:r>
              <a:rPr lang="en-US" sz="1800" dirty="0">
                <a:solidFill>
                  <a:srgbClr val="FF0000"/>
                </a:solidFill>
                <a:latin typeface="Segoe Print" panose="02000600000000000000" pitchFamily="2" charset="0"/>
              </a:rPr>
              <a:t>This client only has one friend.</a:t>
            </a:r>
            <a:endParaRPr lang="en-GB" sz="1800" dirty="0">
              <a:solidFill>
                <a:srgbClr val="FF0000"/>
              </a:solidFill>
              <a:latin typeface="Segoe Print" panose="02000600000000000000" pitchFamily="2" charset="0"/>
            </a:endParaRPr>
          </a:p>
        </p:txBody>
      </p:sp>
      <p:cxnSp>
        <p:nvCxnSpPr>
          <p:cNvPr id="12" name="Straight Arrow Connector 11">
            <a:extLst>
              <a:ext uri="{FF2B5EF4-FFF2-40B4-BE49-F238E27FC236}">
                <a16:creationId xmlns:a16="http://schemas.microsoft.com/office/drawing/2014/main" id="{4B04A7AF-74DF-8635-5CEB-5A275E63BD4B}"/>
              </a:ext>
            </a:extLst>
          </p:cNvPr>
          <p:cNvCxnSpPr>
            <a:cxnSpLocks/>
            <a:endCxn id="7" idx="2"/>
          </p:cNvCxnSpPr>
          <p:nvPr/>
        </p:nvCxnSpPr>
        <p:spPr bwMode="auto">
          <a:xfrm flipH="1" flipV="1">
            <a:off x="7407938" y="1524001"/>
            <a:ext cx="135862" cy="685799"/>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17" name="TextBox 16">
            <a:extLst>
              <a:ext uri="{FF2B5EF4-FFF2-40B4-BE49-F238E27FC236}">
                <a16:creationId xmlns:a16="http://schemas.microsoft.com/office/drawing/2014/main" id="{68FF3666-25F9-744F-D3A3-316943C2FFA7}"/>
              </a:ext>
            </a:extLst>
          </p:cNvPr>
          <p:cNvSpPr txBox="1"/>
          <p:nvPr/>
        </p:nvSpPr>
        <p:spPr>
          <a:xfrm>
            <a:off x="6477000" y="4317717"/>
            <a:ext cx="2273198" cy="1477328"/>
          </a:xfrm>
          <a:prstGeom prst="rect">
            <a:avLst/>
          </a:prstGeom>
          <a:noFill/>
        </p:spPr>
        <p:txBody>
          <a:bodyPr wrap="square" rtlCol="0">
            <a:spAutoFit/>
          </a:bodyPr>
          <a:lstStyle/>
          <a:p>
            <a:r>
              <a:rPr lang="en-US" sz="1800" dirty="0">
                <a:solidFill>
                  <a:srgbClr val="FF0000"/>
                </a:solidFill>
                <a:latin typeface="Segoe Print" panose="02000600000000000000" pitchFamily="2" charset="0"/>
              </a:rPr>
              <a:t>We can change the home theatre components without affecting the client.</a:t>
            </a:r>
            <a:endParaRPr lang="en-GB" sz="1800" dirty="0">
              <a:solidFill>
                <a:srgbClr val="FF0000"/>
              </a:solidFill>
              <a:latin typeface="Segoe Print" panose="02000600000000000000" pitchFamily="2" charset="0"/>
            </a:endParaRPr>
          </a:p>
        </p:txBody>
      </p:sp>
      <p:pic>
        <p:nvPicPr>
          <p:cNvPr id="33" name="Audio 32">
            <a:hlinkClick r:id="" action="ppaction://media"/>
            <a:extLst>
              <a:ext uri="{FF2B5EF4-FFF2-40B4-BE49-F238E27FC236}">
                <a16:creationId xmlns:a16="http://schemas.microsoft.com/office/drawing/2014/main" id="{2132162C-B2DB-51ED-2469-801B35EEB02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273482267"/>
      </p:ext>
    </p:extLst>
  </p:cSld>
  <p:clrMapOvr>
    <a:masterClrMapping/>
  </p:clrMapOvr>
  <mc:AlternateContent xmlns:mc="http://schemas.openxmlformats.org/markup-compatibility/2006">
    <mc:Choice xmlns:p14="http://schemas.microsoft.com/office/powerpoint/2010/main" Requires="p14">
      <p:transition spd="slow" advTm="47666">
        <p14:flip dir="r"/>
      </p:transition>
    </mc:Choice>
    <mc:Fallback>
      <p:transition spd="slow" advTm="476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33"/>
                </p:tgtEl>
              </p:cMediaNode>
            </p:audio>
          </p:childTnLst>
        </p:cTn>
      </p:par>
    </p:tnLst>
    <p:bldLst>
      <p:bldP spid="11"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7C18-525A-7BE4-589A-C9EA79A11113}"/>
              </a:ext>
            </a:extLst>
          </p:cNvPr>
          <p:cNvSpPr>
            <a:spLocks noGrp="1"/>
          </p:cNvSpPr>
          <p:nvPr>
            <p:ph type="title"/>
          </p:nvPr>
        </p:nvSpPr>
        <p:spPr/>
        <p:txBody>
          <a:bodyPr/>
          <a:lstStyle/>
          <a:p>
            <a:r>
              <a:rPr lang="en-US" dirty="0"/>
              <a:t>Pros and Cons of Principle of LK</a:t>
            </a:r>
            <a:endParaRPr lang="en-GB" dirty="0"/>
          </a:p>
        </p:txBody>
      </p:sp>
      <p:sp>
        <p:nvSpPr>
          <p:cNvPr id="3" name="Content Placeholder 2">
            <a:extLst>
              <a:ext uri="{FF2B5EF4-FFF2-40B4-BE49-F238E27FC236}">
                <a16:creationId xmlns:a16="http://schemas.microsoft.com/office/drawing/2014/main" id="{83412438-76B3-616D-3487-CCDA5B8EBDB6}"/>
              </a:ext>
            </a:extLst>
          </p:cNvPr>
          <p:cNvSpPr>
            <a:spLocks noGrp="1"/>
          </p:cNvSpPr>
          <p:nvPr>
            <p:ph idx="1"/>
          </p:nvPr>
        </p:nvSpPr>
        <p:spPr/>
        <p:txBody>
          <a:bodyPr/>
          <a:lstStyle/>
          <a:p>
            <a:r>
              <a:rPr lang="en-US" dirty="0"/>
              <a:t>Advantages</a:t>
            </a:r>
          </a:p>
          <a:p>
            <a:pPr lvl="1"/>
            <a:r>
              <a:rPr lang="en-US" dirty="0"/>
              <a:t>Reduces dependencies between objects</a:t>
            </a:r>
          </a:p>
          <a:p>
            <a:pPr lvl="1"/>
            <a:r>
              <a:rPr lang="en-US" dirty="0"/>
              <a:t>Simplifies system maintenance</a:t>
            </a:r>
          </a:p>
          <a:p>
            <a:pPr lvl="1"/>
            <a:endParaRPr lang="en-US" dirty="0"/>
          </a:p>
          <a:p>
            <a:r>
              <a:rPr lang="en-US" dirty="0"/>
              <a:t>Disadvantages</a:t>
            </a:r>
          </a:p>
          <a:p>
            <a:pPr lvl="1"/>
            <a:r>
              <a:rPr lang="en-US" dirty="0"/>
              <a:t>Results in more “wrapper” classes or methods</a:t>
            </a:r>
          </a:p>
          <a:p>
            <a:pPr lvl="1"/>
            <a:r>
              <a:rPr lang="en-US" dirty="0"/>
              <a:t>May result in increased complexity and development time</a:t>
            </a:r>
          </a:p>
          <a:p>
            <a:pPr lvl="1"/>
            <a:r>
              <a:rPr lang="en-US" dirty="0"/>
              <a:t>May cause decrease in runtime performance</a:t>
            </a:r>
            <a:endParaRPr lang="en-GB" dirty="0"/>
          </a:p>
        </p:txBody>
      </p:sp>
      <p:sp>
        <p:nvSpPr>
          <p:cNvPr id="4" name="Slide Number Placeholder 3">
            <a:extLst>
              <a:ext uri="{FF2B5EF4-FFF2-40B4-BE49-F238E27FC236}">
                <a16:creationId xmlns:a16="http://schemas.microsoft.com/office/drawing/2014/main" id="{E1363A74-A653-D174-B258-C0B112E52555}"/>
              </a:ext>
            </a:extLst>
          </p:cNvPr>
          <p:cNvSpPr>
            <a:spLocks noGrp="1"/>
          </p:cNvSpPr>
          <p:nvPr>
            <p:ph type="sldNum" sz="quarter" idx="4"/>
          </p:nvPr>
        </p:nvSpPr>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23</a:t>
            </a:fld>
            <a:endParaRPr lang="en-US" dirty="0"/>
          </a:p>
        </p:txBody>
      </p:sp>
      <p:pic>
        <p:nvPicPr>
          <p:cNvPr id="7" name="Audio 6">
            <a:hlinkClick r:id="" action="ppaction://media"/>
            <a:extLst>
              <a:ext uri="{FF2B5EF4-FFF2-40B4-BE49-F238E27FC236}">
                <a16:creationId xmlns:a16="http://schemas.microsoft.com/office/drawing/2014/main" id="{388025D3-A4B2-98B4-71B5-6583B83E3A5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360932527"/>
      </p:ext>
    </p:extLst>
  </p:cSld>
  <p:clrMapOvr>
    <a:masterClrMapping/>
  </p:clrMapOvr>
  <mc:AlternateContent xmlns:mc="http://schemas.openxmlformats.org/markup-compatibility/2006">
    <mc:Choice xmlns:p14="http://schemas.microsoft.com/office/powerpoint/2010/main" Requires="p14">
      <p:transition spd="slow" advTm="58355">
        <p14:flip dir="r"/>
      </p:transition>
    </mc:Choice>
    <mc:Fallback>
      <p:transition spd="slow" advTm="583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Façade design pattern</a:t>
            </a:r>
          </a:p>
          <a:p>
            <a:endParaRPr lang="en-US" altLang="en-US" dirty="0"/>
          </a:p>
          <a:p>
            <a:r>
              <a:rPr lang="en-US" altLang="en-US" dirty="0"/>
              <a:t>The Principle of Least Knowledge</a:t>
            </a:r>
          </a:p>
          <a:p>
            <a:endParaRPr lang="en-US" altLang="en-US" dirty="0"/>
          </a:p>
          <a:p>
            <a:pPr marL="457200" lvl="1" indent="0">
              <a:buNone/>
            </a:pPr>
            <a:endParaRPr lang="en-US" altLang="en-US" dirty="0"/>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3">
            <a:extLst>
              <a:ext uri="{FF2B5EF4-FFF2-40B4-BE49-F238E27FC236}">
                <a16:creationId xmlns:a16="http://schemas.microsoft.com/office/drawing/2014/main" id="{AF96DC78-282D-AC46-24BC-7AB0C7FCE3B4}"/>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24</a:t>
            </a:fld>
            <a:endParaRPr lang="en-US" dirty="0"/>
          </a:p>
        </p:txBody>
      </p:sp>
      <p:pic>
        <p:nvPicPr>
          <p:cNvPr id="9" name="Audio 8">
            <a:hlinkClick r:id="" action="ppaction://media"/>
            <a:extLst>
              <a:ext uri="{FF2B5EF4-FFF2-40B4-BE49-F238E27FC236}">
                <a16:creationId xmlns:a16="http://schemas.microsoft.com/office/drawing/2014/main" id="{45A7A5CF-B0C5-D37A-71FC-C74069C1925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186019429"/>
      </p:ext>
    </p:extLst>
  </p:cSld>
  <p:clrMapOvr>
    <a:masterClrMapping/>
  </p:clrMapOvr>
  <mc:AlternateContent xmlns:mc="http://schemas.openxmlformats.org/markup-compatibility/2006">
    <mc:Choice xmlns:p14="http://schemas.microsoft.com/office/powerpoint/2010/main" Requires="p14">
      <p:transition spd="slow" advTm="28276">
        <p14:flip dir="r"/>
      </p:transition>
    </mc:Choice>
    <mc:Fallback>
      <p:transition spd="slow" advTm="282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CC05-30D1-C319-B083-EA6B88E97CEB}"/>
              </a:ext>
            </a:extLst>
          </p:cNvPr>
          <p:cNvSpPr>
            <a:spLocks noGrp="1"/>
          </p:cNvSpPr>
          <p:nvPr>
            <p:ph type="title"/>
          </p:nvPr>
        </p:nvSpPr>
        <p:spPr/>
        <p:txBody>
          <a:bodyPr/>
          <a:lstStyle/>
          <a:p>
            <a:r>
              <a:rPr lang="en-US" dirty="0"/>
              <a:t>Watching a Movie</a:t>
            </a:r>
            <a:endParaRPr lang="en-GB" dirty="0"/>
          </a:p>
        </p:txBody>
      </p:sp>
      <p:sp>
        <p:nvSpPr>
          <p:cNvPr id="3" name="Content Placeholder 2">
            <a:extLst>
              <a:ext uri="{FF2B5EF4-FFF2-40B4-BE49-F238E27FC236}">
                <a16:creationId xmlns:a16="http://schemas.microsoft.com/office/drawing/2014/main" id="{89387CA6-C111-5356-578F-2A3F26198E07}"/>
              </a:ext>
            </a:extLst>
          </p:cNvPr>
          <p:cNvSpPr>
            <a:spLocks noGrp="1"/>
          </p:cNvSpPr>
          <p:nvPr>
            <p:ph idx="1"/>
          </p:nvPr>
        </p:nvSpPr>
        <p:spPr/>
        <p:txBody>
          <a:bodyPr/>
          <a:lstStyle/>
          <a:p>
            <a:pPr marL="514350" indent="-514350">
              <a:buFont typeface="+mj-lt"/>
              <a:buAutoNum type="arabicPeriod"/>
            </a:pPr>
            <a:r>
              <a:rPr lang="en-US" sz="2000" dirty="0"/>
              <a:t>Turn on the popcorn maker</a:t>
            </a:r>
          </a:p>
          <a:p>
            <a:pPr marL="514350" indent="-514350">
              <a:buFont typeface="+mj-lt"/>
              <a:buAutoNum type="arabicPeriod"/>
            </a:pPr>
            <a:r>
              <a:rPr lang="en-US" sz="2000" dirty="0"/>
              <a:t>Start the popcorn maker popping</a:t>
            </a:r>
          </a:p>
          <a:p>
            <a:pPr marL="514350" indent="-514350">
              <a:buFont typeface="+mj-lt"/>
              <a:buAutoNum type="arabicPeriod"/>
            </a:pPr>
            <a:r>
              <a:rPr lang="en-US" sz="2000" dirty="0"/>
              <a:t>Dim the lights</a:t>
            </a:r>
          </a:p>
          <a:p>
            <a:pPr marL="514350" indent="-514350">
              <a:buFont typeface="+mj-lt"/>
              <a:buAutoNum type="arabicPeriod"/>
            </a:pPr>
            <a:r>
              <a:rPr lang="en-US" sz="2000" dirty="0"/>
              <a:t>Put the screen down</a:t>
            </a:r>
          </a:p>
          <a:p>
            <a:pPr marL="514350" indent="-514350">
              <a:buFont typeface="+mj-lt"/>
              <a:buAutoNum type="arabicPeriod"/>
            </a:pPr>
            <a:r>
              <a:rPr lang="en-US" sz="2000" dirty="0"/>
              <a:t>Turn the projector on</a:t>
            </a:r>
          </a:p>
          <a:p>
            <a:pPr marL="514350" indent="-514350">
              <a:buFont typeface="+mj-lt"/>
              <a:buAutoNum type="arabicPeriod"/>
            </a:pPr>
            <a:r>
              <a:rPr lang="en-US" sz="2000" dirty="0"/>
              <a:t>Set the projector input to DVD</a:t>
            </a:r>
          </a:p>
          <a:p>
            <a:pPr marL="514350" indent="-514350">
              <a:buFont typeface="+mj-lt"/>
              <a:buAutoNum type="arabicPeriod"/>
            </a:pPr>
            <a:r>
              <a:rPr lang="en-US" sz="2000" dirty="0"/>
              <a:t>Put the projector on wide-screen mode</a:t>
            </a:r>
          </a:p>
          <a:p>
            <a:pPr marL="514350" indent="-514350">
              <a:buFont typeface="+mj-lt"/>
              <a:buAutoNum type="arabicPeriod"/>
            </a:pPr>
            <a:r>
              <a:rPr lang="en-US" sz="2000" dirty="0"/>
              <a:t>Turn the sound amplifier on</a:t>
            </a:r>
          </a:p>
          <a:p>
            <a:pPr marL="514350" indent="-514350">
              <a:buFont typeface="+mj-lt"/>
              <a:buAutoNum type="arabicPeriod"/>
            </a:pPr>
            <a:r>
              <a:rPr lang="en-US" sz="2000" dirty="0"/>
              <a:t>Set the amplifier to DVD input</a:t>
            </a:r>
          </a:p>
          <a:p>
            <a:pPr marL="514350" indent="-514350">
              <a:buFont typeface="+mj-lt"/>
              <a:buAutoNum type="arabicPeriod"/>
            </a:pPr>
            <a:r>
              <a:rPr lang="en-US" sz="2000" dirty="0"/>
              <a:t>Set the amplifier to surround sound</a:t>
            </a:r>
          </a:p>
          <a:p>
            <a:pPr marL="514350" indent="-514350">
              <a:buFont typeface="+mj-lt"/>
              <a:buAutoNum type="arabicPeriod"/>
            </a:pPr>
            <a:r>
              <a:rPr lang="en-US" sz="2000" dirty="0"/>
              <a:t>Set the amplifier volume to 5</a:t>
            </a:r>
          </a:p>
          <a:p>
            <a:pPr marL="514350" indent="-514350">
              <a:buFont typeface="+mj-lt"/>
              <a:buAutoNum type="arabicPeriod"/>
            </a:pPr>
            <a:r>
              <a:rPr lang="en-US" sz="2000" dirty="0"/>
              <a:t>Turn the DVD player on</a:t>
            </a:r>
          </a:p>
          <a:p>
            <a:pPr marL="514350" indent="-514350">
              <a:buFont typeface="+mj-lt"/>
              <a:buAutoNum type="arabicPeriod"/>
            </a:pPr>
            <a:r>
              <a:rPr lang="en-US" sz="2000" dirty="0"/>
              <a:t>Start the DVD player playing</a:t>
            </a:r>
            <a:endParaRPr lang="en-GB" sz="2000" dirty="0"/>
          </a:p>
        </p:txBody>
      </p:sp>
      <p:sp>
        <p:nvSpPr>
          <p:cNvPr id="4" name="Slide Number Placeholder 3">
            <a:extLst>
              <a:ext uri="{FF2B5EF4-FFF2-40B4-BE49-F238E27FC236}">
                <a16:creationId xmlns:a16="http://schemas.microsoft.com/office/drawing/2014/main" id="{C6254A38-AF76-CDB3-556A-940681C71A31}"/>
              </a:ext>
            </a:extLst>
          </p:cNvPr>
          <p:cNvSpPr>
            <a:spLocks noGrp="1"/>
          </p:cNvSpPr>
          <p:nvPr>
            <p:ph type="sldNum" sz="quarter" idx="4"/>
          </p:nvPr>
        </p:nvSpPr>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3</a:t>
            </a:fld>
            <a:endParaRPr lang="en-US" dirty="0"/>
          </a:p>
        </p:txBody>
      </p:sp>
      <p:pic>
        <p:nvPicPr>
          <p:cNvPr id="12" name="Audio 11">
            <a:hlinkClick r:id="" action="ppaction://media"/>
            <a:extLst>
              <a:ext uri="{FF2B5EF4-FFF2-40B4-BE49-F238E27FC236}">
                <a16:creationId xmlns:a16="http://schemas.microsoft.com/office/drawing/2014/main" id="{176CEA80-34ED-6912-369E-052A0364C8C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4134227939"/>
      </p:ext>
    </p:extLst>
  </p:cSld>
  <p:clrMapOvr>
    <a:masterClrMapping/>
  </p:clrMapOvr>
  <mc:AlternateContent xmlns:mc="http://schemas.openxmlformats.org/markup-compatibility/2006">
    <mc:Choice xmlns:p14="http://schemas.microsoft.com/office/powerpoint/2010/main" Requires="p14">
      <p:transition spd="slow" advTm="29332">
        <p14:flip dir="r"/>
      </p:transition>
    </mc:Choice>
    <mc:Fallback>
      <p:transition spd="slow" advTm="293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fade">
                                      <p:cBhvr>
                                        <p:cTn id="55" dur="500"/>
                                        <p:tgtEl>
                                          <p:spTgt spid="3">
                                            <p:txEl>
                                              <p:pRg st="11" end="11"/>
                                            </p:txEl>
                                          </p:spTgt>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0"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06981-3E66-5BFF-BCC4-B961F3712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285C4-79F4-C1F5-DC3F-172D7E0D3FB6}"/>
              </a:ext>
            </a:extLst>
          </p:cNvPr>
          <p:cNvSpPr>
            <a:spLocks noGrp="1"/>
          </p:cNvSpPr>
          <p:nvPr>
            <p:ph type="title"/>
          </p:nvPr>
        </p:nvSpPr>
        <p:spPr/>
        <p:txBody>
          <a:bodyPr/>
          <a:lstStyle/>
          <a:p>
            <a:pPr>
              <a:defRPr/>
            </a:pPr>
            <a:r>
              <a:rPr lang="en-US" dirty="0"/>
              <a:t>Coding This Process</a:t>
            </a:r>
            <a:endParaRPr lang="en-SG" dirty="0"/>
          </a:p>
        </p:txBody>
      </p:sp>
      <p:sp>
        <p:nvSpPr>
          <p:cNvPr id="28676" name="Content Placeholder 2">
            <a:extLst>
              <a:ext uri="{FF2B5EF4-FFF2-40B4-BE49-F238E27FC236}">
                <a16:creationId xmlns:a16="http://schemas.microsoft.com/office/drawing/2014/main" id="{5A3D093F-6410-4800-CCFB-1D6FFD0EB432}"/>
              </a:ext>
            </a:extLst>
          </p:cNvPr>
          <p:cNvSpPr>
            <a:spLocks noGrp="1"/>
          </p:cNvSpPr>
          <p:nvPr>
            <p:ph idx="1"/>
          </p:nvPr>
        </p:nvSpPr>
        <p:spPr>
          <a:xfrm>
            <a:off x="419100" y="914400"/>
            <a:ext cx="8496300" cy="5029200"/>
          </a:xfrm>
        </p:spPr>
        <p:txBody>
          <a:bodyPr/>
          <a:lstStyle/>
          <a:p>
            <a:pPr marL="0" indent="0">
              <a:buNone/>
            </a:pPr>
            <a:r>
              <a:rPr lang="en-US" altLang="en-US" sz="2000" dirty="0" err="1">
                <a:latin typeface="Courier" pitchFamily="49" charset="0"/>
              </a:rPr>
              <a:t>popper.on</a:t>
            </a:r>
            <a:r>
              <a:rPr lang="en-US" altLang="en-US" sz="2000" dirty="0">
                <a:latin typeface="Courier" pitchFamily="49" charset="0"/>
              </a:rPr>
              <a:t>();</a:t>
            </a:r>
          </a:p>
          <a:p>
            <a:pPr marL="0" indent="0">
              <a:buNone/>
            </a:pPr>
            <a:r>
              <a:rPr lang="en-US" altLang="en-US" sz="2000" dirty="0" err="1">
                <a:latin typeface="Courier" pitchFamily="49" charset="0"/>
              </a:rPr>
              <a:t>popper.pop</a:t>
            </a:r>
            <a:r>
              <a:rPr lang="en-US" altLang="en-US" sz="2000" dirty="0">
                <a:latin typeface="Courier" pitchFamily="49" charset="0"/>
              </a:rPr>
              <a:t>();</a:t>
            </a:r>
          </a:p>
          <a:p>
            <a:pPr marL="0" indent="0">
              <a:buNone/>
            </a:pPr>
            <a:r>
              <a:rPr lang="en-US" altLang="en-US" sz="2000" dirty="0" err="1">
                <a:latin typeface="Courier" pitchFamily="49" charset="0"/>
              </a:rPr>
              <a:t>lights.dim</a:t>
            </a:r>
            <a:r>
              <a:rPr lang="en-US" altLang="en-US" sz="2000" dirty="0">
                <a:latin typeface="Courier" pitchFamily="49" charset="0"/>
              </a:rPr>
              <a:t>();</a:t>
            </a:r>
          </a:p>
          <a:p>
            <a:pPr marL="0" indent="0">
              <a:buNone/>
            </a:pPr>
            <a:r>
              <a:rPr lang="en-US" altLang="en-US" sz="2000" dirty="0" err="1">
                <a:latin typeface="Courier" pitchFamily="49" charset="0"/>
              </a:rPr>
              <a:t>screen.down</a:t>
            </a:r>
            <a:r>
              <a:rPr lang="en-US" altLang="en-US" sz="2000" dirty="0">
                <a:latin typeface="Courier" pitchFamily="49" charset="0"/>
              </a:rPr>
              <a:t>();</a:t>
            </a:r>
          </a:p>
          <a:p>
            <a:pPr marL="0" indent="0">
              <a:buNone/>
            </a:pPr>
            <a:r>
              <a:rPr lang="en-US" altLang="en-US" sz="2000" dirty="0" err="1">
                <a:latin typeface="Courier" pitchFamily="49" charset="0"/>
              </a:rPr>
              <a:t>projector.on</a:t>
            </a:r>
            <a:r>
              <a:rPr lang="en-US" altLang="en-US" sz="2000" dirty="0">
                <a:latin typeface="Courier" pitchFamily="49" charset="0"/>
              </a:rPr>
              <a:t>();</a:t>
            </a:r>
          </a:p>
          <a:p>
            <a:pPr marL="0" indent="0">
              <a:buNone/>
            </a:pPr>
            <a:r>
              <a:rPr lang="en-US" altLang="en-US" sz="2000" dirty="0" err="1">
                <a:latin typeface="Courier" pitchFamily="49" charset="0"/>
              </a:rPr>
              <a:t>projector.setInput</a:t>
            </a:r>
            <a:r>
              <a:rPr lang="en-US" altLang="en-US" sz="2000" dirty="0">
                <a:latin typeface="Courier" pitchFamily="49" charset="0"/>
              </a:rPr>
              <a:t>(</a:t>
            </a:r>
            <a:r>
              <a:rPr lang="en-US" altLang="en-US" sz="2000" dirty="0" err="1">
                <a:latin typeface="Courier" pitchFamily="49" charset="0"/>
              </a:rPr>
              <a:t>dvd</a:t>
            </a:r>
            <a:r>
              <a:rPr lang="en-US" altLang="en-US" sz="2000" dirty="0">
                <a:latin typeface="Courier" pitchFamily="49" charset="0"/>
              </a:rPr>
              <a:t>);</a:t>
            </a:r>
          </a:p>
          <a:p>
            <a:pPr marL="0" indent="0">
              <a:buNone/>
            </a:pPr>
            <a:r>
              <a:rPr lang="en-US" altLang="en-US" sz="2000" dirty="0" err="1">
                <a:latin typeface="Courier" pitchFamily="49" charset="0"/>
              </a:rPr>
              <a:t>projector.widescreenMode</a:t>
            </a:r>
            <a:r>
              <a:rPr lang="en-US" altLang="en-US" sz="2000" dirty="0">
                <a:latin typeface="Courier" pitchFamily="49" charset="0"/>
              </a:rPr>
              <a:t>();</a:t>
            </a:r>
          </a:p>
          <a:p>
            <a:pPr marL="0" indent="0">
              <a:buNone/>
            </a:pPr>
            <a:r>
              <a:rPr lang="en-US" altLang="en-US" sz="2000" dirty="0" err="1">
                <a:latin typeface="Courier" pitchFamily="49" charset="0"/>
              </a:rPr>
              <a:t>amp.on</a:t>
            </a:r>
            <a:r>
              <a:rPr lang="en-US" altLang="en-US" sz="2000" dirty="0">
                <a:latin typeface="Courier" pitchFamily="49" charset="0"/>
              </a:rPr>
              <a:t>();</a:t>
            </a:r>
          </a:p>
          <a:p>
            <a:pPr marL="0" indent="0">
              <a:buNone/>
            </a:pPr>
            <a:r>
              <a:rPr lang="en-US" altLang="en-US" sz="2000" dirty="0" err="1">
                <a:latin typeface="Courier" pitchFamily="49" charset="0"/>
              </a:rPr>
              <a:t>amp.setDvd</a:t>
            </a:r>
            <a:r>
              <a:rPr lang="en-US" altLang="en-US" sz="2000" dirty="0">
                <a:latin typeface="Courier" pitchFamily="49" charset="0"/>
              </a:rPr>
              <a:t>(</a:t>
            </a:r>
            <a:r>
              <a:rPr lang="en-US" altLang="en-US" sz="2000" dirty="0" err="1">
                <a:latin typeface="Courier" pitchFamily="49" charset="0"/>
              </a:rPr>
              <a:t>dvd</a:t>
            </a:r>
            <a:r>
              <a:rPr lang="en-US" altLang="en-US" sz="2000" dirty="0">
                <a:latin typeface="Courier" pitchFamily="49" charset="0"/>
              </a:rPr>
              <a:t>);</a:t>
            </a:r>
          </a:p>
          <a:p>
            <a:pPr marL="0" indent="0">
              <a:buNone/>
            </a:pPr>
            <a:r>
              <a:rPr lang="en-US" altLang="en-US" sz="2000" dirty="0" err="1">
                <a:latin typeface="Courier" pitchFamily="49" charset="0"/>
              </a:rPr>
              <a:t>amp.setSurroundSound</a:t>
            </a:r>
            <a:r>
              <a:rPr lang="en-US" altLang="en-US" sz="2000" dirty="0">
                <a:latin typeface="Courier" pitchFamily="49" charset="0"/>
              </a:rPr>
              <a:t>();</a:t>
            </a:r>
          </a:p>
          <a:p>
            <a:pPr marL="0" indent="0">
              <a:buNone/>
            </a:pPr>
            <a:r>
              <a:rPr lang="en-US" altLang="en-US" sz="2000" dirty="0" err="1">
                <a:latin typeface="Courier" pitchFamily="49" charset="0"/>
              </a:rPr>
              <a:t>amp.setVolume</a:t>
            </a:r>
            <a:r>
              <a:rPr lang="en-US" altLang="en-US" sz="2000" dirty="0">
                <a:latin typeface="Courier" pitchFamily="49" charset="0"/>
              </a:rPr>
              <a:t>(5);</a:t>
            </a:r>
          </a:p>
          <a:p>
            <a:pPr marL="0" indent="0">
              <a:buNone/>
            </a:pPr>
            <a:r>
              <a:rPr lang="en-US" altLang="en-US" sz="2000" dirty="0" err="1">
                <a:latin typeface="Courier" pitchFamily="49" charset="0"/>
              </a:rPr>
              <a:t>dvd.on</a:t>
            </a:r>
            <a:r>
              <a:rPr lang="en-US" altLang="en-US" sz="2000" dirty="0">
                <a:latin typeface="Courier" pitchFamily="49" charset="0"/>
              </a:rPr>
              <a:t>();</a:t>
            </a:r>
          </a:p>
          <a:p>
            <a:pPr marL="0" indent="0">
              <a:buNone/>
            </a:pPr>
            <a:r>
              <a:rPr lang="en-US" altLang="en-US" sz="2000" dirty="0" err="1">
                <a:latin typeface="Courier" pitchFamily="49" charset="0"/>
              </a:rPr>
              <a:t>dvd.play</a:t>
            </a:r>
            <a:r>
              <a:rPr lang="en-US" altLang="en-US" sz="2000" dirty="0">
                <a:latin typeface="Courier" pitchFamily="49" charset="0"/>
              </a:rPr>
              <a:t>(movie);</a:t>
            </a:r>
          </a:p>
        </p:txBody>
      </p:sp>
      <p:sp>
        <p:nvSpPr>
          <p:cNvPr id="3" name="Content Placeholder 2">
            <a:extLst>
              <a:ext uri="{FF2B5EF4-FFF2-40B4-BE49-F238E27FC236}">
                <a16:creationId xmlns:a16="http://schemas.microsoft.com/office/drawing/2014/main" id="{3FB128EF-97CF-8582-F647-94DEAAA90B18}"/>
              </a:ext>
            </a:extLst>
          </p:cNvPr>
          <p:cNvSpPr txBox="1">
            <a:spLocks/>
          </p:cNvSpPr>
          <p:nvPr/>
        </p:nvSpPr>
        <p:spPr bwMode="auto">
          <a:xfrm>
            <a:off x="4953000" y="1752600"/>
            <a:ext cx="3657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r>
              <a:rPr lang="en-US" kern="0" dirty="0"/>
              <a:t>How do we</a:t>
            </a:r>
          </a:p>
          <a:p>
            <a:pPr lvl="1"/>
            <a:r>
              <a:rPr lang="en-US" kern="0" dirty="0"/>
              <a:t>End the movie?</a:t>
            </a:r>
          </a:p>
          <a:p>
            <a:pPr lvl="1"/>
            <a:r>
              <a:rPr lang="en-US" kern="0" dirty="0"/>
              <a:t>Listen to a CD?</a:t>
            </a:r>
          </a:p>
          <a:p>
            <a:pPr lvl="1"/>
            <a:r>
              <a:rPr lang="en-US" kern="0" dirty="0"/>
              <a:t>Listen to the radio?</a:t>
            </a:r>
          </a:p>
          <a:p>
            <a:endParaRPr lang="en-US" kern="0" dirty="0"/>
          </a:p>
        </p:txBody>
      </p:sp>
      <p:sp>
        <p:nvSpPr>
          <p:cNvPr id="4" name="Slide Number Placeholder 3">
            <a:extLst>
              <a:ext uri="{FF2B5EF4-FFF2-40B4-BE49-F238E27FC236}">
                <a16:creationId xmlns:a16="http://schemas.microsoft.com/office/drawing/2014/main" id="{F9423DEF-2D12-96DC-E762-7909FD2885E0}"/>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4</a:t>
            </a:fld>
            <a:endParaRPr lang="en-US" dirty="0"/>
          </a:p>
        </p:txBody>
      </p:sp>
      <p:pic>
        <p:nvPicPr>
          <p:cNvPr id="7" name="Audio 6">
            <a:hlinkClick r:id="" action="ppaction://media"/>
            <a:extLst>
              <a:ext uri="{FF2B5EF4-FFF2-40B4-BE49-F238E27FC236}">
                <a16:creationId xmlns:a16="http://schemas.microsoft.com/office/drawing/2014/main" id="{07E0CFC5-A9D7-DE25-D544-BD44834E000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800957773"/>
      </p:ext>
    </p:extLst>
  </p:cSld>
  <p:clrMapOvr>
    <a:masterClrMapping/>
  </p:clrMapOvr>
  <mc:AlternateContent xmlns:mc="http://schemas.openxmlformats.org/markup-compatibility/2006">
    <mc:Choice xmlns:p14="http://schemas.microsoft.com/office/powerpoint/2010/main" Requires="p14">
      <p:transition spd="slow" advTm="43851">
        <p14:flip dir="r"/>
      </p:transition>
    </mc:Choice>
    <mc:Fallback>
      <p:transition spd="slow" advTm="438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8676">
                                            <p:txEl>
                                              <p:pRg st="0" end="0"/>
                                            </p:txEl>
                                          </p:spTgt>
                                        </p:tgtEl>
                                        <p:attrNameLst>
                                          <p:attrName>style.visibility</p:attrName>
                                        </p:attrNameLst>
                                      </p:cBhvr>
                                      <p:to>
                                        <p:strVal val="visible"/>
                                      </p:to>
                                    </p:set>
                                    <p:anim calcmode="lin" valueType="num">
                                      <p:cBhvr additive="base">
                                        <p:cTn id="11"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676">
                                            <p:txEl>
                                              <p:pRg st="1" end="1"/>
                                            </p:txEl>
                                          </p:spTgt>
                                        </p:tgtEl>
                                        <p:attrNameLst>
                                          <p:attrName>style.visibility</p:attrName>
                                        </p:attrNameLst>
                                      </p:cBhvr>
                                      <p:to>
                                        <p:strVal val="visible"/>
                                      </p:to>
                                    </p:set>
                                    <p:anim calcmode="lin" valueType="num">
                                      <p:cBhvr additive="base">
                                        <p:cTn id="15"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86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8676">
                                            <p:txEl>
                                              <p:pRg st="2" end="2"/>
                                            </p:txEl>
                                          </p:spTgt>
                                        </p:tgtEl>
                                        <p:attrNameLst>
                                          <p:attrName>style.visibility</p:attrName>
                                        </p:attrNameLst>
                                      </p:cBhvr>
                                      <p:to>
                                        <p:strVal val="visible"/>
                                      </p:to>
                                    </p:set>
                                    <p:anim calcmode="lin" valueType="num">
                                      <p:cBhvr additive="base">
                                        <p:cTn id="21" dur="500" fill="hold"/>
                                        <p:tgtEl>
                                          <p:spTgt spid="28676">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867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8676">
                                            <p:txEl>
                                              <p:pRg st="3" end="3"/>
                                            </p:txEl>
                                          </p:spTgt>
                                        </p:tgtEl>
                                        <p:attrNameLst>
                                          <p:attrName>style.visibility</p:attrName>
                                        </p:attrNameLst>
                                      </p:cBhvr>
                                      <p:to>
                                        <p:strVal val="visible"/>
                                      </p:to>
                                    </p:set>
                                    <p:anim calcmode="lin" valueType="num">
                                      <p:cBhvr additive="base">
                                        <p:cTn id="27" dur="500" fill="hold"/>
                                        <p:tgtEl>
                                          <p:spTgt spid="286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67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8676">
                                            <p:txEl>
                                              <p:pRg st="4" end="4"/>
                                            </p:txEl>
                                          </p:spTgt>
                                        </p:tgtEl>
                                        <p:attrNameLst>
                                          <p:attrName>style.visibility</p:attrName>
                                        </p:attrNameLst>
                                      </p:cBhvr>
                                      <p:to>
                                        <p:strVal val="visible"/>
                                      </p:to>
                                    </p:set>
                                    <p:anim calcmode="lin" valueType="num">
                                      <p:cBhvr additive="base">
                                        <p:cTn id="33" dur="500" fill="hold"/>
                                        <p:tgtEl>
                                          <p:spTgt spid="28676">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8676">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676">
                                            <p:txEl>
                                              <p:pRg st="5" end="5"/>
                                            </p:txEl>
                                          </p:spTgt>
                                        </p:tgtEl>
                                        <p:attrNameLst>
                                          <p:attrName>style.visibility</p:attrName>
                                        </p:attrNameLst>
                                      </p:cBhvr>
                                      <p:to>
                                        <p:strVal val="visible"/>
                                      </p:to>
                                    </p:set>
                                    <p:anim calcmode="lin" valueType="num">
                                      <p:cBhvr additive="base">
                                        <p:cTn id="37" dur="500" fill="hold"/>
                                        <p:tgtEl>
                                          <p:spTgt spid="2867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8676">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676">
                                            <p:txEl>
                                              <p:pRg st="6" end="6"/>
                                            </p:txEl>
                                          </p:spTgt>
                                        </p:tgtEl>
                                        <p:attrNameLst>
                                          <p:attrName>style.visibility</p:attrName>
                                        </p:attrNameLst>
                                      </p:cBhvr>
                                      <p:to>
                                        <p:strVal val="visible"/>
                                      </p:to>
                                    </p:set>
                                    <p:anim calcmode="lin" valueType="num">
                                      <p:cBhvr additive="base">
                                        <p:cTn id="41" dur="500" fill="hold"/>
                                        <p:tgtEl>
                                          <p:spTgt spid="28676">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867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8676">
                                            <p:txEl>
                                              <p:pRg st="7" end="7"/>
                                            </p:txEl>
                                          </p:spTgt>
                                        </p:tgtEl>
                                        <p:attrNameLst>
                                          <p:attrName>style.visibility</p:attrName>
                                        </p:attrNameLst>
                                      </p:cBhvr>
                                      <p:to>
                                        <p:strVal val="visible"/>
                                      </p:to>
                                    </p:set>
                                    <p:anim calcmode="lin" valueType="num">
                                      <p:cBhvr additive="base">
                                        <p:cTn id="47" dur="500" fill="hold"/>
                                        <p:tgtEl>
                                          <p:spTgt spid="28676">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8676">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8676">
                                            <p:txEl>
                                              <p:pRg st="8" end="8"/>
                                            </p:txEl>
                                          </p:spTgt>
                                        </p:tgtEl>
                                        <p:attrNameLst>
                                          <p:attrName>style.visibility</p:attrName>
                                        </p:attrNameLst>
                                      </p:cBhvr>
                                      <p:to>
                                        <p:strVal val="visible"/>
                                      </p:to>
                                    </p:set>
                                    <p:anim calcmode="lin" valueType="num">
                                      <p:cBhvr additive="base">
                                        <p:cTn id="51" dur="500" fill="hold"/>
                                        <p:tgtEl>
                                          <p:spTgt spid="28676">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8676">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8676">
                                            <p:txEl>
                                              <p:pRg st="9" end="9"/>
                                            </p:txEl>
                                          </p:spTgt>
                                        </p:tgtEl>
                                        <p:attrNameLst>
                                          <p:attrName>style.visibility</p:attrName>
                                        </p:attrNameLst>
                                      </p:cBhvr>
                                      <p:to>
                                        <p:strVal val="visible"/>
                                      </p:to>
                                    </p:set>
                                    <p:anim calcmode="lin" valueType="num">
                                      <p:cBhvr additive="base">
                                        <p:cTn id="55" dur="500" fill="hold"/>
                                        <p:tgtEl>
                                          <p:spTgt spid="28676">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8676">
                                            <p:txEl>
                                              <p:pRg st="9" end="9"/>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8676">
                                            <p:txEl>
                                              <p:pRg st="10" end="10"/>
                                            </p:txEl>
                                          </p:spTgt>
                                        </p:tgtEl>
                                        <p:attrNameLst>
                                          <p:attrName>style.visibility</p:attrName>
                                        </p:attrNameLst>
                                      </p:cBhvr>
                                      <p:to>
                                        <p:strVal val="visible"/>
                                      </p:to>
                                    </p:set>
                                    <p:anim calcmode="lin" valueType="num">
                                      <p:cBhvr additive="base">
                                        <p:cTn id="59" dur="500" fill="hold"/>
                                        <p:tgtEl>
                                          <p:spTgt spid="28676">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867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8676">
                                            <p:txEl>
                                              <p:pRg st="11" end="11"/>
                                            </p:txEl>
                                          </p:spTgt>
                                        </p:tgtEl>
                                        <p:attrNameLst>
                                          <p:attrName>style.visibility</p:attrName>
                                        </p:attrNameLst>
                                      </p:cBhvr>
                                      <p:to>
                                        <p:strVal val="visible"/>
                                      </p:to>
                                    </p:set>
                                    <p:anim calcmode="lin" valueType="num">
                                      <p:cBhvr additive="base">
                                        <p:cTn id="65" dur="500" fill="hold"/>
                                        <p:tgtEl>
                                          <p:spTgt spid="28676">
                                            <p:txEl>
                                              <p:pRg st="11" end="1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8676">
                                            <p:txEl>
                                              <p:pRg st="11" end="11"/>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676">
                                            <p:txEl>
                                              <p:pRg st="12" end="12"/>
                                            </p:txEl>
                                          </p:spTgt>
                                        </p:tgtEl>
                                        <p:attrNameLst>
                                          <p:attrName>style.visibility</p:attrName>
                                        </p:attrNameLst>
                                      </p:cBhvr>
                                      <p:to>
                                        <p:strVal val="visible"/>
                                      </p:to>
                                    </p:set>
                                    <p:anim calcmode="lin" valueType="num">
                                      <p:cBhvr additive="base">
                                        <p:cTn id="69" dur="500" fill="hold"/>
                                        <p:tgtEl>
                                          <p:spTgt spid="28676">
                                            <p:txEl>
                                              <p:pRg st="12" end="1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867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7"/>
                </p:tgtEl>
              </p:cMediaNode>
            </p:audio>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A72B-AFCA-C1AD-765E-1B69F511DE96}"/>
              </a:ext>
            </a:extLst>
          </p:cNvPr>
          <p:cNvSpPr>
            <a:spLocks noGrp="1"/>
          </p:cNvSpPr>
          <p:nvPr>
            <p:ph type="title"/>
          </p:nvPr>
        </p:nvSpPr>
        <p:spPr/>
        <p:txBody>
          <a:bodyPr/>
          <a:lstStyle/>
          <a:p>
            <a:r>
              <a:rPr lang="en-US" dirty="0" err="1"/>
              <a:t>HomeTheatreFacade</a:t>
            </a:r>
            <a:endParaRPr lang="en-GB" dirty="0"/>
          </a:p>
        </p:txBody>
      </p:sp>
      <p:sp>
        <p:nvSpPr>
          <p:cNvPr id="4" name="Slide Number Placeholder 3">
            <a:extLst>
              <a:ext uri="{FF2B5EF4-FFF2-40B4-BE49-F238E27FC236}">
                <a16:creationId xmlns:a16="http://schemas.microsoft.com/office/drawing/2014/main" id="{009B0B7C-05D4-7DD8-FF8F-925B0CE5211D}"/>
              </a:ext>
            </a:extLst>
          </p:cNvPr>
          <p:cNvSpPr>
            <a:spLocks noGrp="1"/>
          </p:cNvSpPr>
          <p:nvPr>
            <p:ph type="sldNum" sz="quarter" idx="4"/>
          </p:nvPr>
        </p:nvSpPr>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5</a:t>
            </a:fld>
            <a:endParaRPr lang="en-US" dirty="0"/>
          </a:p>
        </p:txBody>
      </p:sp>
      <p:pic>
        <p:nvPicPr>
          <p:cNvPr id="6" name="Picture 5">
            <a:extLst>
              <a:ext uri="{FF2B5EF4-FFF2-40B4-BE49-F238E27FC236}">
                <a16:creationId xmlns:a16="http://schemas.microsoft.com/office/drawing/2014/main" id="{0BF57F67-C157-40CC-37FD-B209652F4ADB}"/>
              </a:ext>
            </a:extLst>
          </p:cNvPr>
          <p:cNvPicPr>
            <a:picLocks noChangeAspect="1"/>
          </p:cNvPicPr>
          <p:nvPr/>
        </p:nvPicPr>
        <p:blipFill>
          <a:blip r:embed="rId6"/>
          <a:stretch>
            <a:fillRect/>
          </a:stretch>
        </p:blipFill>
        <p:spPr>
          <a:xfrm>
            <a:off x="1752600" y="2667000"/>
            <a:ext cx="5334000" cy="3429819"/>
          </a:xfrm>
          <a:prstGeom prst="rect">
            <a:avLst/>
          </a:prstGeom>
        </p:spPr>
      </p:pic>
      <p:pic>
        <p:nvPicPr>
          <p:cNvPr id="8" name="Picture 7">
            <a:extLst>
              <a:ext uri="{FF2B5EF4-FFF2-40B4-BE49-F238E27FC236}">
                <a16:creationId xmlns:a16="http://schemas.microsoft.com/office/drawing/2014/main" id="{D5D0771F-E164-7F90-E931-7EDDA0B8A235}"/>
              </a:ext>
            </a:extLst>
          </p:cNvPr>
          <p:cNvPicPr>
            <a:picLocks noChangeAspect="1"/>
          </p:cNvPicPr>
          <p:nvPr/>
        </p:nvPicPr>
        <p:blipFill>
          <a:blip r:embed="rId7"/>
          <a:stretch>
            <a:fillRect/>
          </a:stretch>
        </p:blipFill>
        <p:spPr>
          <a:xfrm>
            <a:off x="3807117" y="849880"/>
            <a:ext cx="1529765" cy="1465014"/>
          </a:xfrm>
          <a:prstGeom prst="rect">
            <a:avLst/>
          </a:prstGeom>
        </p:spPr>
      </p:pic>
      <p:cxnSp>
        <p:nvCxnSpPr>
          <p:cNvPr id="12" name="Connector: Curved 11">
            <a:extLst>
              <a:ext uri="{FF2B5EF4-FFF2-40B4-BE49-F238E27FC236}">
                <a16:creationId xmlns:a16="http://schemas.microsoft.com/office/drawing/2014/main" id="{EEB18A8B-6432-065B-D018-92976A590C83}"/>
              </a:ext>
            </a:extLst>
          </p:cNvPr>
          <p:cNvCxnSpPr/>
          <p:nvPr/>
        </p:nvCxnSpPr>
        <p:spPr bwMode="auto">
          <a:xfrm rot="5400000">
            <a:off x="1274705" y="1849496"/>
            <a:ext cx="3162709" cy="1902117"/>
          </a:xfrm>
          <a:prstGeom prst="curvedConnector3">
            <a:avLst>
              <a:gd name="adj1" fmla="val 2115"/>
            </a:avLst>
          </a:prstGeom>
          <a:solidFill>
            <a:schemeClr val="accent1"/>
          </a:solidFill>
          <a:ln w="15875" cap="flat" cmpd="sng" algn="ctr">
            <a:solidFill>
              <a:schemeClr val="tx1"/>
            </a:solidFill>
            <a:prstDash val="solid"/>
            <a:round/>
            <a:headEnd type="none" w="sm" len="sm"/>
            <a:tailEnd type="arrow"/>
          </a:ln>
          <a:effectLst/>
        </p:spPr>
      </p:cxnSp>
      <p:cxnSp>
        <p:nvCxnSpPr>
          <p:cNvPr id="14" name="Connector: Curved 13">
            <a:extLst>
              <a:ext uri="{FF2B5EF4-FFF2-40B4-BE49-F238E27FC236}">
                <a16:creationId xmlns:a16="http://schemas.microsoft.com/office/drawing/2014/main" id="{EAC72274-75A0-CEC9-67DA-25B4C81ACC18}"/>
              </a:ext>
            </a:extLst>
          </p:cNvPr>
          <p:cNvCxnSpPr>
            <a:cxnSpLocks/>
          </p:cNvCxnSpPr>
          <p:nvPr/>
        </p:nvCxnSpPr>
        <p:spPr bwMode="auto">
          <a:xfrm rot="5400000">
            <a:off x="2627255" y="1620692"/>
            <a:ext cx="1295808" cy="1063917"/>
          </a:xfrm>
          <a:prstGeom prst="curvedConnector3">
            <a:avLst>
              <a:gd name="adj1" fmla="val 2461"/>
            </a:avLst>
          </a:prstGeom>
          <a:solidFill>
            <a:schemeClr val="accent1"/>
          </a:solidFill>
          <a:ln w="15875" cap="flat" cmpd="sng" algn="ctr">
            <a:solidFill>
              <a:schemeClr val="tx1"/>
            </a:solidFill>
            <a:prstDash val="solid"/>
            <a:round/>
            <a:headEnd type="none" w="sm" len="sm"/>
            <a:tailEnd type="arrow"/>
          </a:ln>
          <a:effectLst/>
        </p:spPr>
      </p:cxnSp>
      <p:cxnSp>
        <p:nvCxnSpPr>
          <p:cNvPr id="23" name="Connector: Curved 22">
            <a:extLst>
              <a:ext uri="{FF2B5EF4-FFF2-40B4-BE49-F238E27FC236}">
                <a16:creationId xmlns:a16="http://schemas.microsoft.com/office/drawing/2014/main" id="{356114BD-E728-5525-3AAC-4AC97AECFFAD}"/>
              </a:ext>
            </a:extLst>
          </p:cNvPr>
          <p:cNvCxnSpPr>
            <a:cxnSpLocks/>
          </p:cNvCxnSpPr>
          <p:nvPr/>
        </p:nvCxnSpPr>
        <p:spPr bwMode="auto">
          <a:xfrm>
            <a:off x="5306254" y="1175883"/>
            <a:ext cx="1594170" cy="1491117"/>
          </a:xfrm>
          <a:prstGeom prst="curvedConnector3">
            <a:avLst>
              <a:gd name="adj1" fmla="val 100717"/>
            </a:avLst>
          </a:prstGeom>
          <a:solidFill>
            <a:schemeClr val="accent1"/>
          </a:solidFill>
          <a:ln w="15875" cap="flat" cmpd="sng" algn="ctr">
            <a:solidFill>
              <a:schemeClr val="tx1"/>
            </a:solidFill>
            <a:prstDash val="solid"/>
            <a:round/>
            <a:headEnd type="none" w="sm" len="sm"/>
            <a:tailEnd type="arrow"/>
          </a:ln>
          <a:effectLst/>
        </p:spPr>
      </p:cxnSp>
      <p:cxnSp>
        <p:nvCxnSpPr>
          <p:cNvPr id="29" name="Connector: Curved 28">
            <a:extLst>
              <a:ext uri="{FF2B5EF4-FFF2-40B4-BE49-F238E27FC236}">
                <a16:creationId xmlns:a16="http://schemas.microsoft.com/office/drawing/2014/main" id="{DB80DDAB-AC6D-DF68-BC47-FB13939D2E0A}"/>
              </a:ext>
            </a:extLst>
          </p:cNvPr>
          <p:cNvCxnSpPr>
            <a:cxnSpLocks/>
          </p:cNvCxnSpPr>
          <p:nvPr/>
        </p:nvCxnSpPr>
        <p:spPr bwMode="auto">
          <a:xfrm rot="5400000">
            <a:off x="3863728" y="3574187"/>
            <a:ext cx="2518583" cy="12700"/>
          </a:xfrm>
          <a:prstGeom prst="curvedConnector3">
            <a:avLst>
              <a:gd name="adj1" fmla="val 50000"/>
            </a:avLst>
          </a:prstGeom>
          <a:solidFill>
            <a:schemeClr val="accent1"/>
          </a:solidFill>
          <a:ln w="15875" cap="flat" cmpd="sng" algn="ctr">
            <a:solidFill>
              <a:schemeClr val="tx1"/>
            </a:solidFill>
            <a:prstDash val="solid"/>
            <a:round/>
            <a:headEnd type="none" w="sm" len="sm"/>
            <a:tailEnd type="arrow"/>
          </a:ln>
          <a:effectLst/>
        </p:spPr>
      </p:cxnSp>
      <p:sp>
        <p:nvSpPr>
          <p:cNvPr id="41" name="Freeform: Shape 40">
            <a:extLst>
              <a:ext uri="{FF2B5EF4-FFF2-40B4-BE49-F238E27FC236}">
                <a16:creationId xmlns:a16="http://schemas.microsoft.com/office/drawing/2014/main" id="{CED9179D-FB3A-2779-51FB-84E9AD5C66D0}"/>
              </a:ext>
            </a:extLst>
          </p:cNvPr>
          <p:cNvSpPr/>
          <p:nvPr/>
        </p:nvSpPr>
        <p:spPr bwMode="auto">
          <a:xfrm>
            <a:off x="1195029" y="1038225"/>
            <a:ext cx="2605446" cy="4827568"/>
          </a:xfrm>
          <a:custGeom>
            <a:avLst/>
            <a:gdLst>
              <a:gd name="connsiteX0" fmla="*/ 2605446 w 2605446"/>
              <a:gd name="connsiteY0" fmla="*/ 0 h 4827568"/>
              <a:gd name="connsiteX1" fmla="*/ 290871 w 2605446"/>
              <a:gd name="connsiteY1" fmla="*/ 723900 h 4827568"/>
              <a:gd name="connsiteX2" fmla="*/ 157521 w 2605446"/>
              <a:gd name="connsiteY2" fmla="*/ 4238625 h 4827568"/>
              <a:gd name="connsiteX3" fmla="*/ 1424346 w 2605446"/>
              <a:gd name="connsiteY3" fmla="*/ 4791075 h 4827568"/>
            </a:gdLst>
            <a:ahLst/>
            <a:cxnLst>
              <a:cxn ang="0">
                <a:pos x="connsiteX0" y="connsiteY0"/>
              </a:cxn>
              <a:cxn ang="0">
                <a:pos x="connsiteX1" y="connsiteY1"/>
              </a:cxn>
              <a:cxn ang="0">
                <a:pos x="connsiteX2" y="connsiteY2"/>
              </a:cxn>
              <a:cxn ang="0">
                <a:pos x="connsiteX3" y="connsiteY3"/>
              </a:cxn>
            </a:cxnLst>
            <a:rect l="l" t="t" r="r" b="b"/>
            <a:pathLst>
              <a:path w="2605446" h="4827568">
                <a:moveTo>
                  <a:pt x="2605446" y="0"/>
                </a:moveTo>
                <a:cubicBezTo>
                  <a:pt x="1652152" y="8731"/>
                  <a:pt x="698859" y="17462"/>
                  <a:pt x="290871" y="723900"/>
                </a:cubicBezTo>
                <a:cubicBezTo>
                  <a:pt x="-117117" y="1430338"/>
                  <a:pt x="-31391" y="3560763"/>
                  <a:pt x="157521" y="4238625"/>
                </a:cubicBezTo>
                <a:cubicBezTo>
                  <a:pt x="346433" y="4916487"/>
                  <a:pt x="885389" y="4853781"/>
                  <a:pt x="1424346" y="4791075"/>
                </a:cubicBezTo>
              </a:path>
            </a:pathLst>
          </a:custGeom>
          <a:noFill/>
          <a:ln w="15875" cap="flat" cmpd="sng" algn="ctr">
            <a:solidFill>
              <a:schemeClr val="tx1"/>
            </a:solidFill>
            <a:prstDash val="solid"/>
            <a:round/>
            <a:headEnd type="none" w="sm" len="sm"/>
            <a:tailEnd type="arrow"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cxnSp>
        <p:nvCxnSpPr>
          <p:cNvPr id="47" name="Connector: Curved 46">
            <a:extLst>
              <a:ext uri="{FF2B5EF4-FFF2-40B4-BE49-F238E27FC236}">
                <a16:creationId xmlns:a16="http://schemas.microsoft.com/office/drawing/2014/main" id="{2A3D6499-62BC-EC12-B2C4-039EDAA2942D}"/>
              </a:ext>
            </a:extLst>
          </p:cNvPr>
          <p:cNvCxnSpPr>
            <a:cxnSpLocks/>
            <a:stCxn id="8" idx="3"/>
          </p:cNvCxnSpPr>
          <p:nvPr/>
        </p:nvCxnSpPr>
        <p:spPr bwMode="auto">
          <a:xfrm>
            <a:off x="5336882" y="1582387"/>
            <a:ext cx="557571" cy="2989613"/>
          </a:xfrm>
          <a:prstGeom prst="curvedConnector2">
            <a:avLst/>
          </a:prstGeom>
          <a:solidFill>
            <a:schemeClr val="accent1"/>
          </a:solidFill>
          <a:ln w="15875" cap="flat" cmpd="sng" algn="ctr">
            <a:solidFill>
              <a:schemeClr val="tx1"/>
            </a:solidFill>
            <a:prstDash val="solid"/>
            <a:round/>
            <a:headEnd type="none" w="sm" len="sm"/>
            <a:tailEnd type="arrow"/>
          </a:ln>
          <a:effectLst/>
        </p:spPr>
      </p:cxnSp>
      <p:cxnSp>
        <p:nvCxnSpPr>
          <p:cNvPr id="50" name="Connector: Curved 49">
            <a:extLst>
              <a:ext uri="{FF2B5EF4-FFF2-40B4-BE49-F238E27FC236}">
                <a16:creationId xmlns:a16="http://schemas.microsoft.com/office/drawing/2014/main" id="{CA4A505B-83B7-BE6F-B8D0-EF3602958869}"/>
              </a:ext>
            </a:extLst>
          </p:cNvPr>
          <p:cNvCxnSpPr>
            <a:cxnSpLocks/>
          </p:cNvCxnSpPr>
          <p:nvPr/>
        </p:nvCxnSpPr>
        <p:spPr bwMode="auto">
          <a:xfrm rot="5400000">
            <a:off x="2315837" y="2890628"/>
            <a:ext cx="2476909" cy="505652"/>
          </a:xfrm>
          <a:prstGeom prst="curvedConnector3">
            <a:avLst>
              <a:gd name="adj1" fmla="val -518"/>
            </a:avLst>
          </a:prstGeom>
          <a:solidFill>
            <a:schemeClr val="accent1"/>
          </a:solidFill>
          <a:ln w="15875" cap="flat" cmpd="sng" algn="ctr">
            <a:solidFill>
              <a:schemeClr val="tx1"/>
            </a:solidFill>
            <a:prstDash val="solid"/>
            <a:round/>
            <a:headEnd type="none" w="sm" len="sm"/>
            <a:tailEnd type="arrow"/>
          </a:ln>
          <a:effectLst/>
        </p:spPr>
      </p:cxnSp>
      <p:sp>
        <p:nvSpPr>
          <p:cNvPr id="54" name="Rectangle 53">
            <a:extLst>
              <a:ext uri="{FF2B5EF4-FFF2-40B4-BE49-F238E27FC236}">
                <a16:creationId xmlns:a16="http://schemas.microsoft.com/office/drawing/2014/main" id="{592D837E-C3B4-92D6-AFBA-75326E9ACFC7}"/>
              </a:ext>
            </a:extLst>
          </p:cNvPr>
          <p:cNvSpPr/>
          <p:nvPr/>
        </p:nvSpPr>
        <p:spPr bwMode="auto">
          <a:xfrm>
            <a:off x="3843409" y="1150230"/>
            <a:ext cx="905274" cy="14517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34984081-2BE7-5B77-6845-8511A8DC893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59209283"/>
      </p:ext>
    </p:extLst>
  </p:cSld>
  <p:clrMapOvr>
    <a:masterClrMapping/>
  </p:clrMapOvr>
  <mc:AlternateContent xmlns:mc="http://schemas.openxmlformats.org/markup-compatibility/2006">
    <mc:Choice xmlns:p14="http://schemas.microsoft.com/office/powerpoint/2010/main" Requires="p14">
      <p:transition spd="slow" advTm="38355">
        <p14:flip dir="r"/>
      </p:transition>
    </mc:Choice>
    <mc:Fallback>
      <p:transition spd="slow" advTm="383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up)">
                                      <p:cBhvr>
                                        <p:cTn id="16" dur="500"/>
                                        <p:tgtEl>
                                          <p:spTgt spid="41"/>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2" presetClass="entr" presetSubtype="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par>
                                <p:cTn id="23" presetID="22" presetClass="entr" presetSubtype="1"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up)">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par>
                                <p:cTn id="29" presetID="22" presetClass="entr" presetSubtype="1"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up)">
                                      <p:cBhvr>
                                        <p:cTn id="31" dur="500"/>
                                        <p:tgtEl>
                                          <p:spTgt spid="47"/>
                                        </p:tgtEl>
                                      </p:cBhvr>
                                    </p:animEffect>
                                  </p:childTnLst>
                                </p:cTn>
                              </p:par>
                              <p:par>
                                <p:cTn id="32" presetID="22" presetClass="entr" presetSubtype="1"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up)">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7"/>
                </p:tgtEl>
              </p:cMediaNode>
            </p:audio>
          </p:childTnLst>
        </p:cTn>
      </p:par>
    </p:tnLst>
    <p:bldLst>
      <p:bldP spid="41" grpId="0" animBg="1"/>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FB460-39C2-B54F-99E0-2AD733C1E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7961E6-2070-EC85-4346-951355EA041D}"/>
              </a:ext>
            </a:extLst>
          </p:cNvPr>
          <p:cNvSpPr>
            <a:spLocks noGrp="1"/>
          </p:cNvSpPr>
          <p:nvPr>
            <p:ph type="title"/>
          </p:nvPr>
        </p:nvSpPr>
        <p:spPr/>
        <p:txBody>
          <a:bodyPr/>
          <a:lstStyle/>
          <a:p>
            <a:pPr>
              <a:defRPr/>
            </a:pPr>
            <a:r>
              <a:rPr lang="en-US" dirty="0" err="1"/>
              <a:t>HomeTheatreFacade</a:t>
            </a:r>
            <a:endParaRPr lang="en-SG" dirty="0"/>
          </a:p>
        </p:txBody>
      </p:sp>
      <p:sp>
        <p:nvSpPr>
          <p:cNvPr id="28676" name="Content Placeholder 2">
            <a:extLst>
              <a:ext uri="{FF2B5EF4-FFF2-40B4-BE49-F238E27FC236}">
                <a16:creationId xmlns:a16="http://schemas.microsoft.com/office/drawing/2014/main" id="{6AF4E7E1-2EA1-AC51-2EAB-3CBF886636D7}"/>
              </a:ext>
            </a:extLst>
          </p:cNvPr>
          <p:cNvSpPr>
            <a:spLocks noGrp="1"/>
          </p:cNvSpPr>
          <p:nvPr>
            <p:ph idx="1"/>
          </p:nvPr>
        </p:nvSpPr>
        <p:spPr>
          <a:xfrm>
            <a:off x="419100" y="914400"/>
            <a:ext cx="8496300" cy="53340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HomeTheatreFacade</a:t>
            </a:r>
            <a:r>
              <a:rPr lang="en-US" altLang="en-US" sz="2000" dirty="0">
                <a:latin typeface="Courier" pitchFamily="49" charset="0"/>
              </a:rPr>
              <a:t> {</a:t>
            </a:r>
          </a:p>
          <a:p>
            <a:pPr marL="0" indent="0">
              <a:buNone/>
            </a:pPr>
            <a:r>
              <a:rPr lang="en-US" altLang="en-US" sz="2000" dirty="0">
                <a:latin typeface="Courier" pitchFamily="49" charset="0"/>
              </a:rPr>
              <a:t>    Amplifier amp;</a:t>
            </a:r>
          </a:p>
          <a:p>
            <a:pPr marL="0" indent="0">
              <a:buNone/>
            </a:pPr>
            <a:r>
              <a:rPr lang="en-US" altLang="en-US" sz="2000" dirty="0">
                <a:latin typeface="Courier" pitchFamily="49" charset="0"/>
              </a:rPr>
              <a:t>    Radio </a:t>
            </a:r>
            <a:r>
              <a:rPr lang="en-US" altLang="en-US" sz="2000" dirty="0" err="1">
                <a:latin typeface="Courier" pitchFamily="49" charset="0"/>
              </a:rPr>
              <a:t>radio</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DvdPlayer</a:t>
            </a:r>
            <a:r>
              <a:rPr lang="en-US" altLang="en-US" sz="2000" dirty="0">
                <a:latin typeface="Courier" pitchFamily="49" charset="0"/>
              </a:rPr>
              <a:t> </a:t>
            </a:r>
            <a:r>
              <a:rPr lang="en-US" altLang="en-US" sz="2000" dirty="0" err="1">
                <a:latin typeface="Courier" pitchFamily="49" charset="0"/>
              </a:rPr>
              <a:t>dvd</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CdPlayer</a:t>
            </a:r>
            <a:r>
              <a:rPr lang="en-US" altLang="en-US" sz="2000" dirty="0">
                <a:latin typeface="Courier" pitchFamily="49" charset="0"/>
              </a:rPr>
              <a:t> cd;</a:t>
            </a:r>
          </a:p>
          <a:p>
            <a:pPr marL="0" indent="0">
              <a:buNone/>
            </a:pPr>
            <a:r>
              <a:rPr lang="en-US" altLang="en-US" sz="2000" dirty="0">
                <a:latin typeface="Courier" pitchFamily="49" charset="0"/>
              </a:rPr>
              <a:t>    Projector </a:t>
            </a:r>
            <a:r>
              <a:rPr lang="en-US" altLang="en-US" sz="2000" dirty="0" err="1">
                <a:latin typeface="Courier" pitchFamily="49" charset="0"/>
              </a:rPr>
              <a:t>projector</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TheatreLights</a:t>
            </a:r>
            <a:r>
              <a:rPr lang="en-US" altLang="en-US" sz="2000" dirty="0">
                <a:latin typeface="Courier" pitchFamily="49" charset="0"/>
              </a:rPr>
              <a:t> lights;</a:t>
            </a:r>
          </a:p>
          <a:p>
            <a:pPr marL="0" indent="0">
              <a:buNone/>
            </a:pPr>
            <a:r>
              <a:rPr lang="en-US" altLang="en-US" sz="2000" dirty="0">
                <a:latin typeface="Courier" pitchFamily="49" charset="0"/>
              </a:rPr>
              <a:t>    Screen </a:t>
            </a:r>
            <a:r>
              <a:rPr lang="en-US" altLang="en-US" sz="2000" dirty="0" err="1">
                <a:latin typeface="Courier" pitchFamily="49" charset="0"/>
              </a:rPr>
              <a:t>screen</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PopcornMaker</a:t>
            </a:r>
            <a:r>
              <a:rPr lang="en-US" altLang="en-US" sz="2000" dirty="0">
                <a:latin typeface="Courier" pitchFamily="49" charset="0"/>
              </a:rPr>
              <a:t> popper;</a:t>
            </a:r>
          </a:p>
        </p:txBody>
      </p:sp>
      <p:sp>
        <p:nvSpPr>
          <p:cNvPr id="3" name="Slide Number Placeholder 3">
            <a:extLst>
              <a:ext uri="{FF2B5EF4-FFF2-40B4-BE49-F238E27FC236}">
                <a16:creationId xmlns:a16="http://schemas.microsoft.com/office/drawing/2014/main" id="{529D6956-B5B6-4386-B2E8-3E896E7C0D91}"/>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6</a:t>
            </a:fld>
            <a:endParaRPr lang="en-US" dirty="0"/>
          </a:p>
        </p:txBody>
      </p:sp>
      <p:pic>
        <p:nvPicPr>
          <p:cNvPr id="7" name="Audio 6">
            <a:hlinkClick r:id="" action="ppaction://media"/>
            <a:extLst>
              <a:ext uri="{FF2B5EF4-FFF2-40B4-BE49-F238E27FC236}">
                <a16:creationId xmlns:a16="http://schemas.microsoft.com/office/drawing/2014/main" id="{B4221DBB-F75E-3D5F-01B8-A749D7742B2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046746532"/>
      </p:ext>
    </p:extLst>
  </p:cSld>
  <p:clrMapOvr>
    <a:masterClrMapping/>
  </p:clrMapOvr>
  <mc:AlternateContent xmlns:mc="http://schemas.openxmlformats.org/markup-compatibility/2006">
    <mc:Choice xmlns:p14="http://schemas.microsoft.com/office/powerpoint/2010/main" Requires="p14">
      <p:transition spd="slow" advTm="17320">
        <p14:flip dir="r"/>
      </p:transition>
    </mc:Choice>
    <mc:Fallback>
      <p:transition spd="slow" advTm="173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E023-8398-0DA8-FE46-EF18F4314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0698E4-4F51-4C67-C39A-E8742895A925}"/>
              </a:ext>
            </a:extLst>
          </p:cNvPr>
          <p:cNvSpPr>
            <a:spLocks noGrp="1"/>
          </p:cNvSpPr>
          <p:nvPr>
            <p:ph type="title"/>
          </p:nvPr>
        </p:nvSpPr>
        <p:spPr/>
        <p:txBody>
          <a:bodyPr/>
          <a:lstStyle/>
          <a:p>
            <a:pPr>
              <a:defRPr/>
            </a:pPr>
            <a:r>
              <a:rPr lang="en-US" dirty="0" err="1"/>
              <a:t>HomeTheatreFacade</a:t>
            </a:r>
            <a:endParaRPr lang="en-SG" dirty="0"/>
          </a:p>
        </p:txBody>
      </p:sp>
      <p:sp>
        <p:nvSpPr>
          <p:cNvPr id="28676" name="Content Placeholder 2">
            <a:extLst>
              <a:ext uri="{FF2B5EF4-FFF2-40B4-BE49-F238E27FC236}">
                <a16:creationId xmlns:a16="http://schemas.microsoft.com/office/drawing/2014/main" id="{0E9DBBA9-C512-0B56-C801-1D44BF5F7775}"/>
              </a:ext>
            </a:extLst>
          </p:cNvPr>
          <p:cNvSpPr>
            <a:spLocks noGrp="1"/>
          </p:cNvSpPr>
          <p:nvPr>
            <p:ph idx="1"/>
          </p:nvPr>
        </p:nvSpPr>
        <p:spPr>
          <a:xfrm>
            <a:off x="419100" y="914400"/>
            <a:ext cx="8496300" cy="5334000"/>
          </a:xfrm>
        </p:spPr>
        <p:txBody>
          <a:bodyPr/>
          <a:lstStyle/>
          <a:p>
            <a:pPr marL="0" indent="0">
              <a:buNone/>
            </a:pPr>
            <a:r>
              <a:rPr lang="en-US" altLang="en-US" sz="2000" dirty="0">
                <a:latin typeface="Courier" pitchFamily="49" charset="0"/>
              </a:rPr>
              <a:t>    public </a:t>
            </a:r>
            <a:r>
              <a:rPr lang="en-US" altLang="en-US" sz="2000" dirty="0" err="1">
                <a:latin typeface="Courier" pitchFamily="49" charset="0"/>
              </a:rPr>
              <a:t>HomeTheatreFacade</a:t>
            </a:r>
            <a:r>
              <a:rPr lang="en-US" altLang="en-US" sz="2000" dirty="0">
                <a:latin typeface="Courier" pitchFamily="49" charset="0"/>
              </a:rPr>
              <a:t>(Amplifier amp,</a:t>
            </a:r>
          </a:p>
          <a:p>
            <a:pPr marL="0" indent="0">
              <a:buNone/>
            </a:pPr>
            <a:r>
              <a:rPr lang="en-US" altLang="en-US" sz="2000" dirty="0">
                <a:latin typeface="Courier" pitchFamily="49" charset="0"/>
              </a:rPr>
              <a:t>        Radio </a:t>
            </a:r>
            <a:r>
              <a:rPr lang="en-US" altLang="en-US" sz="2000" dirty="0" err="1">
                <a:latin typeface="Courier" pitchFamily="49" charset="0"/>
              </a:rPr>
              <a:t>radio</a:t>
            </a:r>
            <a:r>
              <a:rPr lang="en-US" altLang="en-US" sz="2000" dirty="0">
                <a:latin typeface="Courier" pitchFamily="49" charset="0"/>
              </a:rPr>
              <a:t>, </a:t>
            </a:r>
            <a:r>
              <a:rPr lang="en-US" altLang="en-US" sz="2000" dirty="0" err="1">
                <a:latin typeface="Courier" pitchFamily="49" charset="0"/>
              </a:rPr>
              <a:t>DvdPlayer</a:t>
            </a:r>
            <a:r>
              <a:rPr lang="en-US" altLang="en-US" sz="2000" dirty="0">
                <a:latin typeface="Courier" pitchFamily="49" charset="0"/>
              </a:rPr>
              <a:t> </a:t>
            </a:r>
            <a:r>
              <a:rPr lang="en-US" altLang="en-US" sz="2000" dirty="0" err="1">
                <a:latin typeface="Courier" pitchFamily="49" charset="0"/>
              </a:rPr>
              <a:t>dvd</a:t>
            </a:r>
            <a:r>
              <a:rPr lang="en-US" altLang="en-US" sz="2000" dirty="0">
                <a:latin typeface="Courier" pitchFamily="49" charset="0"/>
              </a:rPr>
              <a:t>, </a:t>
            </a:r>
            <a:r>
              <a:rPr lang="en-US" altLang="en-US" sz="2000" dirty="0" err="1">
                <a:latin typeface="Courier" pitchFamily="49" charset="0"/>
              </a:rPr>
              <a:t>CdPlayer</a:t>
            </a:r>
            <a:r>
              <a:rPr lang="en-US" altLang="en-US" sz="2000" dirty="0">
                <a:latin typeface="Courier" pitchFamily="49" charset="0"/>
              </a:rPr>
              <a:t> cd,</a:t>
            </a:r>
          </a:p>
          <a:p>
            <a:pPr marL="0" indent="0">
              <a:buNone/>
            </a:pPr>
            <a:r>
              <a:rPr lang="en-US" altLang="en-US" sz="2000" dirty="0">
                <a:latin typeface="Courier" pitchFamily="49" charset="0"/>
              </a:rPr>
              <a:t>        Projector </a:t>
            </a:r>
            <a:r>
              <a:rPr lang="en-US" altLang="en-US" sz="2000" dirty="0" err="1">
                <a:latin typeface="Courier" pitchFamily="49" charset="0"/>
              </a:rPr>
              <a:t>projector</a:t>
            </a:r>
            <a:r>
              <a:rPr lang="en-US" altLang="en-US" sz="2000" dirty="0">
                <a:latin typeface="Courier" pitchFamily="49" charset="0"/>
              </a:rPr>
              <a:t>, </a:t>
            </a:r>
            <a:r>
              <a:rPr lang="en-US" altLang="en-US" sz="2000" dirty="0" err="1">
                <a:latin typeface="Courier" pitchFamily="49" charset="0"/>
              </a:rPr>
              <a:t>TheatreLights</a:t>
            </a:r>
            <a:r>
              <a:rPr lang="en-US" altLang="en-US" sz="2000" dirty="0">
                <a:latin typeface="Courier" pitchFamily="49" charset="0"/>
              </a:rPr>
              <a:t> lights,</a:t>
            </a:r>
          </a:p>
          <a:p>
            <a:pPr marL="0" indent="0">
              <a:buNone/>
            </a:pPr>
            <a:r>
              <a:rPr lang="en-US" altLang="en-US" sz="2000" dirty="0">
                <a:latin typeface="Courier" pitchFamily="49" charset="0"/>
              </a:rPr>
              <a:t>        Screen </a:t>
            </a:r>
            <a:r>
              <a:rPr lang="en-US" altLang="en-US" sz="2000" dirty="0" err="1">
                <a:latin typeface="Courier" pitchFamily="49" charset="0"/>
              </a:rPr>
              <a:t>screen</a:t>
            </a:r>
            <a:r>
              <a:rPr lang="en-US" altLang="en-US" sz="2000" dirty="0">
                <a:latin typeface="Courier" pitchFamily="49" charset="0"/>
              </a:rPr>
              <a:t>, </a:t>
            </a:r>
            <a:r>
              <a:rPr lang="en-US" altLang="en-US" sz="2000" dirty="0" err="1">
                <a:latin typeface="Courier" pitchFamily="49" charset="0"/>
              </a:rPr>
              <a:t>PopcornMaker</a:t>
            </a:r>
            <a:r>
              <a:rPr lang="en-US" altLang="en-US" sz="2000" dirty="0">
                <a:latin typeface="Courier" pitchFamily="49" charset="0"/>
              </a:rPr>
              <a:t> popper)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a:t>
            </a:r>
            <a:r>
              <a:rPr lang="en-US" altLang="en-US" sz="2000" dirty="0" err="1">
                <a:latin typeface="Courier" pitchFamily="49" charset="0"/>
              </a:rPr>
              <a:t>this.amp</a:t>
            </a:r>
            <a:r>
              <a:rPr lang="en-US" altLang="en-US" sz="2000" dirty="0">
                <a:latin typeface="Courier" pitchFamily="49" charset="0"/>
              </a:rPr>
              <a:t> = amp;</a:t>
            </a:r>
          </a:p>
          <a:p>
            <a:pPr marL="0" indent="0">
              <a:buNone/>
            </a:pPr>
            <a:r>
              <a:rPr lang="en-US" altLang="en-US" sz="2000" dirty="0">
                <a:latin typeface="Courier" pitchFamily="49" charset="0"/>
              </a:rPr>
              <a:t>        </a:t>
            </a:r>
            <a:r>
              <a:rPr lang="en-US" altLang="en-US" sz="2000" dirty="0" err="1">
                <a:latin typeface="Courier" pitchFamily="49" charset="0"/>
              </a:rPr>
              <a:t>this.radio</a:t>
            </a:r>
            <a:r>
              <a:rPr lang="en-US" altLang="en-US" sz="2000" dirty="0">
                <a:latin typeface="Courier" pitchFamily="49" charset="0"/>
              </a:rPr>
              <a:t> = radio;</a:t>
            </a:r>
          </a:p>
          <a:p>
            <a:pPr marL="0" indent="0">
              <a:buNone/>
            </a:pPr>
            <a:r>
              <a:rPr lang="en-US" altLang="en-US" sz="2000" dirty="0">
                <a:latin typeface="Courier" pitchFamily="49" charset="0"/>
              </a:rPr>
              <a:t>        </a:t>
            </a:r>
            <a:r>
              <a:rPr lang="en-US" altLang="en-US" sz="2000" dirty="0" err="1">
                <a:latin typeface="Courier" pitchFamily="49" charset="0"/>
              </a:rPr>
              <a:t>this.dvd</a:t>
            </a:r>
            <a:r>
              <a:rPr lang="en-US" altLang="en-US" sz="2000" dirty="0">
                <a:latin typeface="Courier" pitchFamily="49" charset="0"/>
              </a:rPr>
              <a:t> = </a:t>
            </a:r>
            <a:r>
              <a:rPr lang="en-US" altLang="en-US" sz="2000" dirty="0" err="1">
                <a:latin typeface="Courier" pitchFamily="49" charset="0"/>
              </a:rPr>
              <a:t>dvd</a:t>
            </a:r>
            <a:r>
              <a:rPr lang="en-US" altLang="en-US" sz="2000" dirty="0">
                <a:latin typeface="Courier" pitchFamily="49" charset="0"/>
              </a:rPr>
              <a:t>;</a:t>
            </a:r>
          </a:p>
          <a:p>
            <a:pPr marL="0" indent="0">
              <a:buNone/>
            </a:pPr>
            <a:r>
              <a:rPr lang="en-US" altLang="en-US" sz="2000" dirty="0">
                <a:latin typeface="Courier" pitchFamily="49" charset="0"/>
              </a:rPr>
              <a:t>        this.cd = cd;</a:t>
            </a:r>
          </a:p>
          <a:p>
            <a:pPr marL="0" indent="0">
              <a:buNone/>
            </a:pPr>
            <a:r>
              <a:rPr lang="en-US" altLang="en-US" sz="2000" dirty="0">
                <a:latin typeface="Courier" pitchFamily="49" charset="0"/>
              </a:rPr>
              <a:t>        </a:t>
            </a:r>
            <a:r>
              <a:rPr lang="en-US" altLang="en-US" sz="2000" dirty="0" err="1">
                <a:latin typeface="Courier" pitchFamily="49" charset="0"/>
              </a:rPr>
              <a:t>this.projector</a:t>
            </a:r>
            <a:r>
              <a:rPr lang="en-US" altLang="en-US" sz="2000" dirty="0">
                <a:latin typeface="Courier" pitchFamily="49" charset="0"/>
              </a:rPr>
              <a:t> = projector;</a:t>
            </a:r>
          </a:p>
          <a:p>
            <a:pPr marL="0" indent="0">
              <a:buNone/>
            </a:pPr>
            <a:r>
              <a:rPr lang="en-US" altLang="en-US" sz="2000" dirty="0">
                <a:latin typeface="Courier" pitchFamily="49" charset="0"/>
              </a:rPr>
              <a:t>        </a:t>
            </a:r>
            <a:r>
              <a:rPr lang="en-US" altLang="en-US" sz="2000" dirty="0" err="1">
                <a:latin typeface="Courier" pitchFamily="49" charset="0"/>
              </a:rPr>
              <a:t>this.lights</a:t>
            </a:r>
            <a:r>
              <a:rPr lang="en-US" altLang="en-US" sz="2000" dirty="0">
                <a:latin typeface="Courier" pitchFamily="49" charset="0"/>
              </a:rPr>
              <a:t> = lights;</a:t>
            </a:r>
          </a:p>
          <a:p>
            <a:pPr marL="0" indent="0">
              <a:buNone/>
            </a:pPr>
            <a:r>
              <a:rPr lang="en-US" altLang="en-US" sz="2000" dirty="0">
                <a:latin typeface="Courier" pitchFamily="49" charset="0"/>
              </a:rPr>
              <a:t>        </a:t>
            </a:r>
            <a:r>
              <a:rPr lang="en-US" altLang="en-US" sz="2000" dirty="0" err="1">
                <a:latin typeface="Courier" pitchFamily="49" charset="0"/>
              </a:rPr>
              <a:t>this.screen</a:t>
            </a:r>
            <a:r>
              <a:rPr lang="en-US" altLang="en-US" sz="2000" dirty="0">
                <a:latin typeface="Courier" pitchFamily="49" charset="0"/>
              </a:rPr>
              <a:t> = screen;</a:t>
            </a:r>
          </a:p>
          <a:p>
            <a:pPr marL="0" indent="0">
              <a:buNone/>
            </a:pPr>
            <a:r>
              <a:rPr lang="en-US" altLang="en-US" sz="2000" dirty="0">
                <a:latin typeface="Courier" pitchFamily="49" charset="0"/>
              </a:rPr>
              <a:t>        </a:t>
            </a:r>
            <a:r>
              <a:rPr lang="en-US" altLang="en-US" sz="2000" dirty="0" err="1">
                <a:latin typeface="Courier" pitchFamily="49" charset="0"/>
              </a:rPr>
              <a:t>this.popper</a:t>
            </a:r>
            <a:r>
              <a:rPr lang="en-US" altLang="en-US" sz="2000" dirty="0">
                <a:latin typeface="Courier" pitchFamily="49" charset="0"/>
              </a:rPr>
              <a:t> = popper;</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p:txBody>
      </p:sp>
      <p:sp>
        <p:nvSpPr>
          <p:cNvPr id="3" name="Slide Number Placeholder 3">
            <a:extLst>
              <a:ext uri="{FF2B5EF4-FFF2-40B4-BE49-F238E27FC236}">
                <a16:creationId xmlns:a16="http://schemas.microsoft.com/office/drawing/2014/main" id="{7FF378E2-C508-5245-7D3D-E34B7680983C}"/>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7</a:t>
            </a:fld>
            <a:endParaRPr lang="en-US" dirty="0"/>
          </a:p>
        </p:txBody>
      </p:sp>
      <p:pic>
        <p:nvPicPr>
          <p:cNvPr id="5" name="Audio 4">
            <a:hlinkClick r:id="" action="ppaction://media"/>
            <a:extLst>
              <a:ext uri="{FF2B5EF4-FFF2-40B4-BE49-F238E27FC236}">
                <a16:creationId xmlns:a16="http://schemas.microsoft.com/office/drawing/2014/main" id="{824F279D-B3BA-ABC8-814F-2D9F5D4B53A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059415507"/>
      </p:ext>
    </p:extLst>
  </p:cSld>
  <p:clrMapOvr>
    <a:masterClrMapping/>
  </p:clrMapOvr>
  <mc:AlternateContent xmlns:mc="http://schemas.openxmlformats.org/markup-compatibility/2006">
    <mc:Choice xmlns:p14="http://schemas.microsoft.com/office/powerpoint/2010/main" Requires="p14">
      <p:transition spd="slow" advTm="8726">
        <p14:flip dir="r"/>
      </p:transition>
    </mc:Choice>
    <mc:Fallback>
      <p:transition spd="slow" advTm="87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26299-924C-5A95-0505-DDAC10F12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4E253-6803-EAA2-5A8E-E2BDCF2E322E}"/>
              </a:ext>
            </a:extLst>
          </p:cNvPr>
          <p:cNvSpPr>
            <a:spLocks noGrp="1"/>
          </p:cNvSpPr>
          <p:nvPr>
            <p:ph type="title"/>
          </p:nvPr>
        </p:nvSpPr>
        <p:spPr/>
        <p:txBody>
          <a:bodyPr/>
          <a:lstStyle/>
          <a:p>
            <a:pPr>
              <a:defRPr/>
            </a:pPr>
            <a:r>
              <a:rPr lang="en-US" dirty="0"/>
              <a:t>Simplified Interface: </a:t>
            </a:r>
            <a:r>
              <a:rPr lang="en-US" dirty="0" err="1"/>
              <a:t>watchMovie</a:t>
            </a:r>
            <a:r>
              <a:rPr lang="en-US" dirty="0"/>
              <a:t>()</a:t>
            </a:r>
            <a:endParaRPr lang="en-SG" dirty="0"/>
          </a:p>
        </p:txBody>
      </p:sp>
      <p:sp>
        <p:nvSpPr>
          <p:cNvPr id="28676" name="Content Placeholder 2">
            <a:extLst>
              <a:ext uri="{FF2B5EF4-FFF2-40B4-BE49-F238E27FC236}">
                <a16:creationId xmlns:a16="http://schemas.microsoft.com/office/drawing/2014/main" id="{F9B34DC9-FCEE-6F10-3B60-F7EED76B065D}"/>
              </a:ext>
            </a:extLst>
          </p:cNvPr>
          <p:cNvSpPr>
            <a:spLocks noGrp="1"/>
          </p:cNvSpPr>
          <p:nvPr>
            <p:ph idx="1"/>
          </p:nvPr>
        </p:nvSpPr>
        <p:spPr>
          <a:xfrm>
            <a:off x="333275" y="867876"/>
            <a:ext cx="8610600" cy="5334000"/>
          </a:xfrm>
        </p:spPr>
        <p:txBody>
          <a:bodyPr/>
          <a:lstStyle/>
          <a:p>
            <a:pPr marL="0" indent="0">
              <a:buNone/>
            </a:pPr>
            <a:r>
              <a:rPr lang="en-US" altLang="en-US" sz="1800" dirty="0">
                <a:latin typeface="Courier" pitchFamily="49" charset="0"/>
              </a:rPr>
              <a:t>    public void </a:t>
            </a:r>
            <a:r>
              <a:rPr lang="en-US" altLang="en-US" sz="1800" dirty="0" err="1">
                <a:latin typeface="Courier" pitchFamily="49" charset="0"/>
              </a:rPr>
              <a:t>watchMovie</a:t>
            </a:r>
            <a:r>
              <a:rPr lang="en-US" altLang="en-US" sz="1800" dirty="0">
                <a:latin typeface="Courier" pitchFamily="49" charset="0"/>
              </a:rPr>
              <a:t>(string movie) {</a:t>
            </a:r>
          </a:p>
          <a:p>
            <a:pPr marL="0" indent="0">
              <a:buNone/>
            </a:pPr>
            <a:r>
              <a:rPr lang="en-US" altLang="en-US" sz="1800" dirty="0">
                <a:latin typeface="Courier" pitchFamily="49" charset="0"/>
              </a:rPr>
              <a:t>        </a:t>
            </a:r>
            <a:r>
              <a:rPr lang="en-US" altLang="en-US" sz="1800" dirty="0" err="1">
                <a:latin typeface="Courier" pitchFamily="49" charset="0"/>
              </a:rPr>
              <a:t>Console.WriteLine</a:t>
            </a:r>
            <a:r>
              <a:rPr lang="en-US" altLang="en-US" sz="1800" dirty="0">
                <a:latin typeface="Courier" pitchFamily="49" charset="0"/>
              </a:rPr>
              <a:t>(“About to watch a movie...”);</a:t>
            </a:r>
          </a:p>
          <a:p>
            <a:pPr marL="0" indent="0">
              <a:buNone/>
            </a:pPr>
            <a:r>
              <a:rPr lang="en-US" altLang="en-US" sz="1800" dirty="0">
                <a:latin typeface="Courier" pitchFamily="49" charset="0"/>
              </a:rPr>
              <a:t>        </a:t>
            </a:r>
            <a:r>
              <a:rPr lang="en-US" altLang="en-US" sz="1800" dirty="0" err="1">
                <a:latin typeface="Courier" pitchFamily="49" charset="0"/>
              </a:rPr>
              <a:t>popper.on</a:t>
            </a:r>
            <a:r>
              <a:rPr lang="en-US" altLang="en-US" sz="1800" dirty="0">
                <a:latin typeface="Courier" pitchFamily="49" charset="0"/>
              </a:rPr>
              <a:t>();</a:t>
            </a:r>
          </a:p>
          <a:p>
            <a:pPr marL="0" indent="0">
              <a:buNone/>
            </a:pPr>
            <a:r>
              <a:rPr lang="en-US" altLang="en-US" sz="1800" dirty="0">
                <a:latin typeface="Courier" pitchFamily="49" charset="0"/>
              </a:rPr>
              <a:t>        </a:t>
            </a:r>
            <a:r>
              <a:rPr lang="en-US" altLang="en-US" sz="1800" dirty="0" err="1">
                <a:latin typeface="Courier" pitchFamily="49" charset="0"/>
              </a:rPr>
              <a:t>popper.pop</a:t>
            </a:r>
            <a:r>
              <a:rPr lang="en-US" altLang="en-US" sz="1800" dirty="0">
                <a:latin typeface="Courier" pitchFamily="49" charset="0"/>
              </a:rPr>
              <a:t>();</a:t>
            </a:r>
          </a:p>
          <a:p>
            <a:pPr marL="0" indent="0">
              <a:buNone/>
            </a:pPr>
            <a:r>
              <a:rPr lang="en-US" altLang="en-US" sz="1800" dirty="0">
                <a:latin typeface="Courier" pitchFamily="49" charset="0"/>
              </a:rPr>
              <a:t>        </a:t>
            </a:r>
            <a:r>
              <a:rPr lang="en-US" altLang="en-US" sz="1800" dirty="0" err="1">
                <a:latin typeface="Courier" pitchFamily="49" charset="0"/>
              </a:rPr>
              <a:t>lights.dim</a:t>
            </a:r>
            <a:r>
              <a:rPr lang="en-US" altLang="en-US" sz="1800" dirty="0">
                <a:latin typeface="Courier" pitchFamily="49" charset="0"/>
              </a:rPr>
              <a:t>(10);</a:t>
            </a:r>
          </a:p>
          <a:p>
            <a:pPr marL="0" indent="0">
              <a:buNone/>
            </a:pPr>
            <a:r>
              <a:rPr lang="en-US" altLang="en-US" sz="1800" dirty="0">
                <a:latin typeface="Courier" pitchFamily="49" charset="0"/>
              </a:rPr>
              <a:t>        </a:t>
            </a:r>
            <a:r>
              <a:rPr lang="en-US" altLang="en-US" sz="1800" dirty="0" err="1">
                <a:latin typeface="Courier" pitchFamily="49" charset="0"/>
              </a:rPr>
              <a:t>screen.down</a:t>
            </a:r>
            <a:r>
              <a:rPr lang="en-US" altLang="en-US" sz="1800" dirty="0">
                <a:latin typeface="Courier" pitchFamily="49" charset="0"/>
              </a:rPr>
              <a:t>();</a:t>
            </a:r>
          </a:p>
          <a:p>
            <a:pPr marL="0" indent="0">
              <a:buNone/>
            </a:pPr>
            <a:r>
              <a:rPr lang="en-US" altLang="en-US" sz="1800" dirty="0">
                <a:latin typeface="Courier" pitchFamily="49" charset="0"/>
              </a:rPr>
              <a:t>        </a:t>
            </a:r>
            <a:r>
              <a:rPr lang="en-US" altLang="en-US" sz="1800" dirty="0" err="1">
                <a:latin typeface="Courier" pitchFamily="49" charset="0"/>
              </a:rPr>
              <a:t>projector.on</a:t>
            </a:r>
            <a:r>
              <a:rPr lang="en-US" altLang="en-US" sz="1800" dirty="0">
                <a:latin typeface="Courier" pitchFamily="49" charset="0"/>
              </a:rPr>
              <a:t>();</a:t>
            </a:r>
          </a:p>
          <a:p>
            <a:pPr marL="0" indent="0">
              <a:buNone/>
            </a:pPr>
            <a:r>
              <a:rPr lang="en-US" altLang="en-US" sz="1800" dirty="0">
                <a:latin typeface="Courier" pitchFamily="49" charset="0"/>
              </a:rPr>
              <a:t>        </a:t>
            </a:r>
            <a:r>
              <a:rPr lang="en-US" altLang="en-US" sz="1800" dirty="0" err="1">
                <a:latin typeface="Courier" pitchFamily="49" charset="0"/>
              </a:rPr>
              <a:t>projector.setInput</a:t>
            </a:r>
            <a:r>
              <a:rPr lang="en-US" altLang="en-US" sz="1800" dirty="0">
                <a:latin typeface="Courier" pitchFamily="49" charset="0"/>
              </a:rPr>
              <a:t>(</a:t>
            </a:r>
            <a:r>
              <a:rPr lang="en-US" altLang="en-US" sz="1800" dirty="0" err="1">
                <a:latin typeface="Courier" pitchFamily="49" charset="0"/>
              </a:rPr>
              <a:t>dvd</a:t>
            </a:r>
            <a:r>
              <a:rPr lang="en-US" altLang="en-US" sz="1800" dirty="0">
                <a:latin typeface="Courier" pitchFamily="49" charset="0"/>
              </a:rPr>
              <a:t>);</a:t>
            </a:r>
          </a:p>
          <a:p>
            <a:pPr marL="0" indent="0">
              <a:buNone/>
            </a:pPr>
            <a:r>
              <a:rPr lang="en-US" altLang="en-US" sz="1800" dirty="0">
                <a:latin typeface="Courier" pitchFamily="49" charset="0"/>
              </a:rPr>
              <a:t>        </a:t>
            </a:r>
            <a:r>
              <a:rPr lang="en-US" altLang="en-US" sz="1800" dirty="0" err="1">
                <a:latin typeface="Courier" pitchFamily="49" charset="0"/>
              </a:rPr>
              <a:t>projector.widescreenMode</a:t>
            </a:r>
            <a:r>
              <a:rPr lang="en-US" altLang="en-US" sz="1800" dirty="0">
                <a:latin typeface="Courier" pitchFamily="49" charset="0"/>
              </a:rPr>
              <a:t>();</a:t>
            </a:r>
          </a:p>
          <a:p>
            <a:pPr marL="0" indent="0">
              <a:buNone/>
            </a:pPr>
            <a:r>
              <a:rPr lang="en-US" altLang="en-US" sz="1800" dirty="0">
                <a:latin typeface="Courier" pitchFamily="49" charset="0"/>
              </a:rPr>
              <a:t>        </a:t>
            </a:r>
            <a:r>
              <a:rPr lang="en-US" altLang="en-US" sz="1800" dirty="0" err="1">
                <a:latin typeface="Courier" pitchFamily="49" charset="0"/>
              </a:rPr>
              <a:t>amp.on</a:t>
            </a:r>
            <a:r>
              <a:rPr lang="en-US" altLang="en-US" sz="1800" dirty="0">
                <a:latin typeface="Courier" pitchFamily="49" charset="0"/>
              </a:rPr>
              <a:t>();</a:t>
            </a:r>
          </a:p>
          <a:p>
            <a:pPr marL="0" indent="0">
              <a:buNone/>
            </a:pPr>
            <a:r>
              <a:rPr lang="en-US" altLang="en-US" sz="1800" dirty="0">
                <a:latin typeface="Courier" pitchFamily="49" charset="0"/>
              </a:rPr>
              <a:t>        </a:t>
            </a:r>
            <a:r>
              <a:rPr lang="en-US" altLang="en-US" sz="1800" dirty="0" err="1">
                <a:latin typeface="Courier" pitchFamily="49" charset="0"/>
              </a:rPr>
              <a:t>amp.setDvd</a:t>
            </a:r>
            <a:r>
              <a:rPr lang="en-US" altLang="en-US" sz="1800" dirty="0">
                <a:latin typeface="Courier" pitchFamily="49" charset="0"/>
              </a:rPr>
              <a:t>(</a:t>
            </a:r>
            <a:r>
              <a:rPr lang="en-US" altLang="en-US" sz="1800" dirty="0" err="1">
                <a:latin typeface="Courier" pitchFamily="49" charset="0"/>
              </a:rPr>
              <a:t>dvd</a:t>
            </a:r>
            <a:r>
              <a:rPr lang="en-US" altLang="en-US" sz="1800" dirty="0">
                <a:latin typeface="Courier" pitchFamily="49" charset="0"/>
              </a:rPr>
              <a:t>);</a:t>
            </a:r>
          </a:p>
          <a:p>
            <a:pPr marL="0" indent="0">
              <a:buNone/>
            </a:pPr>
            <a:r>
              <a:rPr lang="en-US" altLang="en-US" sz="1800" dirty="0">
                <a:latin typeface="Courier" pitchFamily="49" charset="0"/>
              </a:rPr>
              <a:t>        </a:t>
            </a:r>
            <a:r>
              <a:rPr lang="en-US" altLang="en-US" sz="1800" dirty="0" err="1">
                <a:latin typeface="Courier" pitchFamily="49" charset="0"/>
              </a:rPr>
              <a:t>amp.setSurroundSound</a:t>
            </a:r>
            <a:r>
              <a:rPr lang="en-US" altLang="en-US" sz="1800" dirty="0">
                <a:latin typeface="Courier" pitchFamily="49" charset="0"/>
              </a:rPr>
              <a:t>();</a:t>
            </a:r>
          </a:p>
          <a:p>
            <a:pPr marL="0" indent="0">
              <a:buNone/>
            </a:pPr>
            <a:r>
              <a:rPr lang="en-US" altLang="en-US" sz="1800" dirty="0">
                <a:latin typeface="Courier" pitchFamily="49" charset="0"/>
              </a:rPr>
              <a:t>        </a:t>
            </a:r>
            <a:r>
              <a:rPr lang="en-US" altLang="en-US" sz="1800" dirty="0" err="1">
                <a:latin typeface="Courier" pitchFamily="49" charset="0"/>
              </a:rPr>
              <a:t>amp.setVolume</a:t>
            </a:r>
            <a:r>
              <a:rPr lang="en-US" altLang="en-US" sz="1800" dirty="0">
                <a:latin typeface="Courier" pitchFamily="49" charset="0"/>
              </a:rPr>
              <a:t>(5);</a:t>
            </a:r>
          </a:p>
          <a:p>
            <a:pPr marL="0" indent="0">
              <a:buNone/>
            </a:pPr>
            <a:r>
              <a:rPr lang="en-US" altLang="en-US" sz="1800" dirty="0">
                <a:latin typeface="Courier" pitchFamily="49" charset="0"/>
              </a:rPr>
              <a:t>        </a:t>
            </a:r>
            <a:r>
              <a:rPr lang="en-US" altLang="en-US" sz="1800" dirty="0" err="1">
                <a:latin typeface="Courier" pitchFamily="49" charset="0"/>
              </a:rPr>
              <a:t>dvd.on</a:t>
            </a:r>
            <a:r>
              <a:rPr lang="en-US" altLang="en-US" sz="1800" dirty="0">
                <a:latin typeface="Courier" pitchFamily="49" charset="0"/>
              </a:rPr>
              <a:t>();</a:t>
            </a:r>
          </a:p>
          <a:p>
            <a:pPr marL="0" indent="0">
              <a:buNone/>
            </a:pPr>
            <a:r>
              <a:rPr lang="en-US" altLang="en-US" sz="1800" dirty="0">
                <a:latin typeface="Courier" pitchFamily="49" charset="0"/>
              </a:rPr>
              <a:t>        </a:t>
            </a:r>
            <a:r>
              <a:rPr lang="en-US" altLang="en-US" sz="1800" dirty="0" err="1">
                <a:latin typeface="Courier" pitchFamily="49" charset="0"/>
              </a:rPr>
              <a:t>dvd.play</a:t>
            </a:r>
            <a:r>
              <a:rPr lang="en-US" altLang="en-US" sz="1800" dirty="0">
                <a:latin typeface="Courier" pitchFamily="49" charset="0"/>
              </a:rPr>
              <a:t>(movie);</a:t>
            </a:r>
          </a:p>
          <a:p>
            <a:pPr marL="0" indent="0">
              <a:buNone/>
            </a:pPr>
            <a:r>
              <a:rPr lang="en-US" altLang="en-US" sz="1800" dirty="0">
                <a:latin typeface="Courier" pitchFamily="49" charset="0"/>
              </a:rPr>
              <a:t>    }</a:t>
            </a:r>
          </a:p>
          <a:p>
            <a:pPr marL="0" indent="0">
              <a:buNone/>
            </a:pPr>
            <a:endParaRPr lang="en-US" altLang="en-US" sz="2000" dirty="0">
              <a:latin typeface="Courier" pitchFamily="49" charset="0"/>
            </a:endParaRPr>
          </a:p>
        </p:txBody>
      </p:sp>
      <p:sp>
        <p:nvSpPr>
          <p:cNvPr id="3" name="Slide Number Placeholder 3">
            <a:extLst>
              <a:ext uri="{FF2B5EF4-FFF2-40B4-BE49-F238E27FC236}">
                <a16:creationId xmlns:a16="http://schemas.microsoft.com/office/drawing/2014/main" id="{69B2F9B2-32F0-7461-1A24-CC3F3D211835}"/>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8</a:t>
            </a:fld>
            <a:endParaRPr lang="en-US" dirty="0"/>
          </a:p>
        </p:txBody>
      </p:sp>
      <p:pic>
        <p:nvPicPr>
          <p:cNvPr id="5" name="Audio 4">
            <a:hlinkClick r:id="" action="ppaction://media"/>
            <a:extLst>
              <a:ext uri="{FF2B5EF4-FFF2-40B4-BE49-F238E27FC236}">
                <a16:creationId xmlns:a16="http://schemas.microsoft.com/office/drawing/2014/main" id="{1B2BDB2D-D9EF-6CE9-35A1-FF3B1A59F51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510475573"/>
      </p:ext>
    </p:extLst>
  </p:cSld>
  <p:clrMapOvr>
    <a:masterClrMapping/>
  </p:clrMapOvr>
  <mc:AlternateContent xmlns:mc="http://schemas.openxmlformats.org/markup-compatibility/2006">
    <mc:Choice xmlns:p14="http://schemas.microsoft.com/office/powerpoint/2010/main" Requires="p14">
      <p:transition spd="slow" advTm="20237">
        <p14:flip dir="r"/>
      </p:transition>
    </mc:Choice>
    <mc:Fallback>
      <p:transition spd="slow" advTm="202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2C73F-B8AA-F225-9827-F13684D818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F0D25-19D4-F5BA-EADC-1B645D5A0CBF}"/>
              </a:ext>
            </a:extLst>
          </p:cNvPr>
          <p:cNvSpPr>
            <a:spLocks noGrp="1"/>
          </p:cNvSpPr>
          <p:nvPr>
            <p:ph type="title"/>
          </p:nvPr>
        </p:nvSpPr>
        <p:spPr/>
        <p:txBody>
          <a:bodyPr/>
          <a:lstStyle/>
          <a:p>
            <a:pPr>
              <a:defRPr/>
            </a:pPr>
            <a:r>
              <a:rPr lang="en-US" dirty="0"/>
              <a:t>Simplified Interface: </a:t>
            </a:r>
            <a:r>
              <a:rPr lang="en-US" dirty="0" err="1"/>
              <a:t>endMovie</a:t>
            </a:r>
            <a:r>
              <a:rPr lang="en-US" dirty="0"/>
              <a:t>()</a:t>
            </a:r>
            <a:endParaRPr lang="en-SG" dirty="0"/>
          </a:p>
        </p:txBody>
      </p:sp>
      <p:sp>
        <p:nvSpPr>
          <p:cNvPr id="28676" name="Content Placeholder 2">
            <a:extLst>
              <a:ext uri="{FF2B5EF4-FFF2-40B4-BE49-F238E27FC236}">
                <a16:creationId xmlns:a16="http://schemas.microsoft.com/office/drawing/2014/main" id="{213D75E2-5E8F-E6C4-7621-21BCC68886E4}"/>
              </a:ext>
            </a:extLst>
          </p:cNvPr>
          <p:cNvSpPr>
            <a:spLocks noGrp="1"/>
          </p:cNvSpPr>
          <p:nvPr>
            <p:ph idx="1"/>
          </p:nvPr>
        </p:nvSpPr>
        <p:spPr>
          <a:xfrm>
            <a:off x="419100" y="914400"/>
            <a:ext cx="8496300" cy="5334000"/>
          </a:xfrm>
        </p:spPr>
        <p:txBody>
          <a:bodyPr/>
          <a:lstStyle/>
          <a:p>
            <a:pPr marL="0" indent="0">
              <a:buNone/>
            </a:pPr>
            <a:r>
              <a:rPr lang="en-US" altLang="en-US" sz="2000" dirty="0">
                <a:latin typeface="Courier" pitchFamily="49" charset="0"/>
              </a:rPr>
              <a:t>    public void </a:t>
            </a:r>
            <a:r>
              <a:rPr lang="en-US" altLang="en-US" sz="2000" dirty="0" err="1">
                <a:latin typeface="Courier" pitchFamily="49" charset="0"/>
              </a:rPr>
              <a:t>endMovie</a:t>
            </a:r>
            <a:r>
              <a:rPr lang="en-US" altLang="en-US" sz="2000" dirty="0">
                <a:latin typeface="Courier" pitchFamily="49" charset="0"/>
              </a:rPr>
              <a:t>(string movie)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(“Shutting down theatre...”);</a:t>
            </a:r>
          </a:p>
          <a:p>
            <a:pPr marL="0" indent="0">
              <a:buNone/>
            </a:pPr>
            <a:r>
              <a:rPr lang="en-US" altLang="en-US" sz="2000" dirty="0">
                <a:latin typeface="Courier" pitchFamily="49" charset="0"/>
              </a:rPr>
              <a:t>        </a:t>
            </a:r>
            <a:r>
              <a:rPr lang="en-US" altLang="en-US" sz="2000" dirty="0" err="1">
                <a:latin typeface="Courier" pitchFamily="49" charset="0"/>
              </a:rPr>
              <a:t>popper.off</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lights.on</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screen.up</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projector.off</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amp.off</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dvd.stop</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dvd.eject</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dvd.off</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a:p>
            <a:pPr marL="0" indent="0">
              <a:buNone/>
            </a:pPr>
            <a:endParaRPr lang="en-US" altLang="en-US" sz="2000" dirty="0">
              <a:latin typeface="Courier" pitchFamily="49" charset="0"/>
            </a:endParaRPr>
          </a:p>
        </p:txBody>
      </p:sp>
      <p:sp>
        <p:nvSpPr>
          <p:cNvPr id="3" name="Slide Number Placeholder 3">
            <a:extLst>
              <a:ext uri="{FF2B5EF4-FFF2-40B4-BE49-F238E27FC236}">
                <a16:creationId xmlns:a16="http://schemas.microsoft.com/office/drawing/2014/main" id="{46246395-C2FC-4AE3-E870-8BDD331B159E}"/>
              </a:ext>
            </a:extLst>
          </p:cNvPr>
          <p:cNvSpPr>
            <a:spLocks noGrp="1"/>
          </p:cNvSpPr>
          <p:nvPr>
            <p:ph type="sldNum" sz="quarter" idx="4"/>
          </p:nvPr>
        </p:nvSpPr>
        <p:spPr>
          <a:xfrm>
            <a:off x="4419600" y="6400800"/>
            <a:ext cx="1905000" cy="381000"/>
          </a:xfrm>
        </p:spPr>
        <p:txBody>
          <a:bodyPr/>
          <a:lstStyle/>
          <a:p>
            <a:pPr>
              <a:defRPr/>
            </a:pPr>
            <a:r>
              <a:rPr lang="en-US"/>
              <a:t>  Lecture 9</a:t>
            </a:r>
            <a:r>
              <a:rPr lang="en-US">
                <a:solidFill>
                  <a:srgbClr val="FF0000"/>
                </a:solidFill>
              </a:rPr>
              <a:t>.2</a:t>
            </a:r>
            <a:br>
              <a:rPr lang="en-US"/>
            </a:br>
            <a:r>
              <a:rPr lang="en-US"/>
              <a:t> Slide </a:t>
            </a:r>
            <a:fld id="{FF9B6805-2258-4A0A-A38F-E119E90B2031}" type="slidenum">
              <a:rPr lang="en-US" smtClean="0"/>
              <a:pPr>
                <a:defRPr/>
              </a:pPr>
              <a:t>9</a:t>
            </a:fld>
            <a:endParaRPr lang="en-US" dirty="0"/>
          </a:p>
        </p:txBody>
      </p:sp>
      <p:pic>
        <p:nvPicPr>
          <p:cNvPr id="5" name="Audio 4">
            <a:hlinkClick r:id="" action="ppaction://media"/>
            <a:extLst>
              <a:ext uri="{FF2B5EF4-FFF2-40B4-BE49-F238E27FC236}">
                <a16:creationId xmlns:a16="http://schemas.microsoft.com/office/drawing/2014/main" id="{1A770FFD-C1A9-DB75-7793-0E21A032B5B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221595107"/>
      </p:ext>
    </p:extLst>
  </p:cSld>
  <p:clrMapOvr>
    <a:masterClrMapping/>
  </p:clrMapOvr>
  <mc:AlternateContent xmlns:mc="http://schemas.openxmlformats.org/markup-compatibility/2006">
    <mc:Choice xmlns:p14="http://schemas.microsoft.com/office/powerpoint/2010/main" Requires="p14">
      <p:transition spd="slow" advTm="36418">
        <p14:flip dir="r"/>
      </p:transition>
    </mc:Choice>
    <mc:Fallback>
      <p:transition spd="slow" advTm="364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4|6.3|4.7|9.3|7.4|4.3|3.6|8"/>
</p:tagLst>
</file>

<file path=ppt/tags/tag10.xml><?xml version="1.0" encoding="utf-8"?>
<p:tagLst xmlns:a="http://schemas.openxmlformats.org/drawingml/2006/main" xmlns:r="http://schemas.openxmlformats.org/officeDocument/2006/relationships" xmlns:p="http://schemas.openxmlformats.org/presentationml/2006/main">
  <p:tag name="TIMING" val="|4.7|34.6|7.6"/>
</p:tagLst>
</file>

<file path=ppt/tags/tag11.xml><?xml version="1.0" encoding="utf-8"?>
<p:tagLst xmlns:a="http://schemas.openxmlformats.org/drawingml/2006/main" xmlns:r="http://schemas.openxmlformats.org/officeDocument/2006/relationships" xmlns:p="http://schemas.openxmlformats.org/presentationml/2006/main">
  <p:tag name="TIMING" val="|4.7|34.6|7.6"/>
</p:tagLst>
</file>

<file path=ppt/tags/tag12.xml><?xml version="1.0" encoding="utf-8"?>
<p:tagLst xmlns:a="http://schemas.openxmlformats.org/drawingml/2006/main" xmlns:r="http://schemas.openxmlformats.org/officeDocument/2006/relationships" xmlns:p="http://schemas.openxmlformats.org/presentationml/2006/main">
  <p:tag name="TIMING" val="|17.3"/>
</p:tagLst>
</file>

<file path=ppt/tags/tag13.xml><?xml version="1.0" encoding="utf-8"?>
<p:tagLst xmlns:a="http://schemas.openxmlformats.org/drawingml/2006/main" xmlns:r="http://schemas.openxmlformats.org/officeDocument/2006/relationships" xmlns:p="http://schemas.openxmlformats.org/presentationml/2006/main">
  <p:tag name="TIMING" val="|23"/>
</p:tagLst>
</file>

<file path=ppt/tags/tag14.xml><?xml version="1.0" encoding="utf-8"?>
<p:tagLst xmlns:a="http://schemas.openxmlformats.org/drawingml/2006/main" xmlns:r="http://schemas.openxmlformats.org/officeDocument/2006/relationships" xmlns:p="http://schemas.openxmlformats.org/presentationml/2006/main">
  <p:tag name="TIMING" val="|6.8|15.8"/>
</p:tagLst>
</file>

<file path=ppt/tags/tag15.xml><?xml version="1.0" encoding="utf-8"?>
<p:tagLst xmlns:a="http://schemas.openxmlformats.org/drawingml/2006/main" xmlns:r="http://schemas.openxmlformats.org/officeDocument/2006/relationships" xmlns:p="http://schemas.openxmlformats.org/presentationml/2006/main">
  <p:tag name="TIMING" val="|8.5|2.3"/>
</p:tagLst>
</file>

<file path=ppt/tags/tag16.xml><?xml version="1.0" encoding="utf-8"?>
<p:tagLst xmlns:a="http://schemas.openxmlformats.org/drawingml/2006/main" xmlns:r="http://schemas.openxmlformats.org/officeDocument/2006/relationships" xmlns:p="http://schemas.openxmlformats.org/presentationml/2006/main">
  <p:tag name="TIMING" val="|7.1|17.7|21.3"/>
</p:tagLst>
</file>

<file path=ppt/tags/tag17.xml><?xml version="1.0" encoding="utf-8"?>
<p:tagLst xmlns:a="http://schemas.openxmlformats.org/drawingml/2006/main" xmlns:r="http://schemas.openxmlformats.org/officeDocument/2006/relationships" xmlns:p="http://schemas.openxmlformats.org/presentationml/2006/main">
  <p:tag name="TIMING" val="|12.9|19.2|5.1|2.3|3.8|4.1|14"/>
</p:tagLst>
</file>

<file path=ppt/tags/tag18.xml><?xml version="1.0" encoding="utf-8"?>
<p:tagLst xmlns:a="http://schemas.openxmlformats.org/drawingml/2006/main" xmlns:r="http://schemas.openxmlformats.org/officeDocument/2006/relationships" xmlns:p="http://schemas.openxmlformats.org/presentationml/2006/main">
  <p:tag name="TIMING" val="|5.4|25"/>
</p:tagLst>
</file>

<file path=ppt/tags/tag19.xml><?xml version="1.0" encoding="utf-8"?>
<p:tagLst xmlns:a="http://schemas.openxmlformats.org/drawingml/2006/main" xmlns:r="http://schemas.openxmlformats.org/officeDocument/2006/relationships" xmlns:p="http://schemas.openxmlformats.org/presentationml/2006/main">
  <p:tag name="TIMING" val="|9.2|5.5|4.7|7.2|7.1|4.4|10.9"/>
</p:tagLst>
</file>

<file path=ppt/tags/tag2.xml><?xml version="1.0" encoding="utf-8"?>
<p:tagLst xmlns:a="http://schemas.openxmlformats.org/drawingml/2006/main" xmlns:r="http://schemas.openxmlformats.org/officeDocument/2006/relationships" xmlns:p="http://schemas.openxmlformats.org/presentationml/2006/main">
  <p:tag name="TIMING" val="|9.9"/>
</p:tagLst>
</file>

<file path=ppt/tags/tag20.xml><?xml version="1.0" encoding="utf-8"?>
<p:tagLst xmlns:a="http://schemas.openxmlformats.org/drawingml/2006/main" xmlns:r="http://schemas.openxmlformats.org/officeDocument/2006/relationships" xmlns:p="http://schemas.openxmlformats.org/presentationml/2006/main">
  <p:tag name="TIMING" val="|6.3|14|13.8"/>
</p:tagLst>
</file>

<file path=ppt/tags/tag21.xml><?xml version="1.0" encoding="utf-8"?>
<p:tagLst xmlns:a="http://schemas.openxmlformats.org/drawingml/2006/main" xmlns:r="http://schemas.openxmlformats.org/officeDocument/2006/relationships" xmlns:p="http://schemas.openxmlformats.org/presentationml/2006/main">
  <p:tag name="TIMING" val="|5.5|11.3"/>
</p:tagLst>
</file>

<file path=ppt/tags/tag22.xml><?xml version="1.0" encoding="utf-8"?>
<p:tagLst xmlns:a="http://schemas.openxmlformats.org/drawingml/2006/main" xmlns:r="http://schemas.openxmlformats.org/officeDocument/2006/relationships" xmlns:p="http://schemas.openxmlformats.org/presentationml/2006/main">
  <p:tag name="TIMING" val="|21.9"/>
</p:tagLst>
</file>

<file path=ppt/tags/tag3.xml><?xml version="1.0" encoding="utf-8"?>
<p:tagLst xmlns:a="http://schemas.openxmlformats.org/drawingml/2006/main" xmlns:r="http://schemas.openxmlformats.org/officeDocument/2006/relationships" xmlns:p="http://schemas.openxmlformats.org/presentationml/2006/main">
  <p:tag name="TIMING" val="|3.9|2.1|1.4|1.4|1.7|3.5|15.7"/>
</p:tagLst>
</file>

<file path=ppt/tags/tag4.xml><?xml version="1.0" encoding="utf-8"?>
<p:tagLst xmlns:a="http://schemas.openxmlformats.org/drawingml/2006/main" xmlns:r="http://schemas.openxmlformats.org/officeDocument/2006/relationships" xmlns:p="http://schemas.openxmlformats.org/presentationml/2006/main">
  <p:tag name="TIMING" val="|14.6|7.3|7.8"/>
</p:tagLst>
</file>

<file path=ppt/tags/tag5.xml><?xml version="1.0" encoding="utf-8"?>
<p:tagLst xmlns:a="http://schemas.openxmlformats.org/drawingml/2006/main" xmlns:r="http://schemas.openxmlformats.org/officeDocument/2006/relationships" xmlns:p="http://schemas.openxmlformats.org/presentationml/2006/main">
  <p:tag name="TIMING" val="|12.4|6.1"/>
</p:tagLst>
</file>

<file path=ppt/tags/tag6.xml><?xml version="1.0" encoding="utf-8"?>
<p:tagLst xmlns:a="http://schemas.openxmlformats.org/drawingml/2006/main" xmlns:r="http://schemas.openxmlformats.org/officeDocument/2006/relationships" xmlns:p="http://schemas.openxmlformats.org/presentationml/2006/main">
  <p:tag name="TIMING" val="|12.4|6.1"/>
</p:tagLst>
</file>

<file path=ppt/tags/tag7.xml><?xml version="1.0" encoding="utf-8"?>
<p:tagLst xmlns:a="http://schemas.openxmlformats.org/drawingml/2006/main" xmlns:r="http://schemas.openxmlformats.org/officeDocument/2006/relationships" xmlns:p="http://schemas.openxmlformats.org/presentationml/2006/main">
  <p:tag name="TIMING" val="|12.4|6.1"/>
</p:tagLst>
</file>

<file path=ppt/tags/tag8.xml><?xml version="1.0" encoding="utf-8"?>
<p:tagLst xmlns:a="http://schemas.openxmlformats.org/drawingml/2006/main" xmlns:r="http://schemas.openxmlformats.org/officeDocument/2006/relationships" xmlns:p="http://schemas.openxmlformats.org/presentationml/2006/main">
  <p:tag name="TIMING" val="|12.4|6.1"/>
</p:tagLst>
</file>

<file path=ppt/tags/tag9.xml><?xml version="1.0" encoding="utf-8"?>
<p:tagLst xmlns:a="http://schemas.openxmlformats.org/drawingml/2006/main" xmlns:r="http://schemas.openxmlformats.org/officeDocument/2006/relationships" xmlns:p="http://schemas.openxmlformats.org/presentationml/2006/main">
  <p:tag name="TIMING" val="|8.8|4.1|6.4|9.8"/>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14388</TotalTime>
  <Words>3677</Words>
  <Application>Microsoft Office PowerPoint</Application>
  <PresentationFormat>On-screen Show (4:3)</PresentationFormat>
  <Paragraphs>306</Paragraphs>
  <Slides>24</Slides>
  <Notes>24</Notes>
  <HiddenSlides>0</HiddenSlides>
  <MMClips>24</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6" baseType="lpstr">
      <vt:lpstr>Courier</vt:lpstr>
      <vt:lpstr>Arial</vt:lpstr>
      <vt:lpstr>Arial Narrow</vt:lpstr>
      <vt:lpstr>Calibri</vt:lpstr>
      <vt:lpstr>Courier New</vt:lpstr>
      <vt:lpstr>Ink Free</vt:lpstr>
      <vt:lpstr>Segoe Print</vt:lpstr>
      <vt:lpstr>Tahoma</vt:lpstr>
      <vt:lpstr>Verdana</vt:lpstr>
      <vt:lpstr>Wingdings</vt:lpstr>
      <vt:lpstr>Contport</vt:lpstr>
      <vt:lpstr>Clip</vt:lpstr>
      <vt:lpstr>PowerPoint Presentation</vt:lpstr>
      <vt:lpstr>Awesome Home Theatre System</vt:lpstr>
      <vt:lpstr>Watching a Movie</vt:lpstr>
      <vt:lpstr>Coding This Process</vt:lpstr>
      <vt:lpstr>HomeTheatreFacade</vt:lpstr>
      <vt:lpstr>HomeTheatreFacade</vt:lpstr>
      <vt:lpstr>HomeTheatreFacade</vt:lpstr>
      <vt:lpstr>Simplified Interface: watchMovie()</vt:lpstr>
      <vt:lpstr>Simplified Interface: endMovie()</vt:lpstr>
      <vt:lpstr>Let’s Test It</vt:lpstr>
      <vt:lpstr>Output of watchMovie()</vt:lpstr>
      <vt:lpstr>Output of endMovie()</vt:lpstr>
      <vt:lpstr>PowerPoint Presentation</vt:lpstr>
      <vt:lpstr>Definition</vt:lpstr>
      <vt:lpstr>The Façade Pattern</vt:lpstr>
      <vt:lpstr>Key Participants</vt:lpstr>
      <vt:lpstr>Applying Façade to Home Theatre</vt:lpstr>
      <vt:lpstr>What Have We Achieved?</vt:lpstr>
      <vt:lpstr>Another Design Principle</vt:lpstr>
      <vt:lpstr>What the Principle Recommends</vt:lpstr>
      <vt:lpstr>A Good Example</vt:lpstr>
      <vt:lpstr>Façade Follows the Principle of LK</vt:lpstr>
      <vt:lpstr>Pros and Cons of Principle of LK</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442</cp:revision>
  <cp:lastPrinted>2000-08-04T01:42:18Z</cp:lastPrinted>
  <dcterms:created xsi:type="dcterms:W3CDTF">1995-05-28T16:29:18Z</dcterms:created>
  <dcterms:modified xsi:type="dcterms:W3CDTF">2024-12-24T08:53:19Z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2023-01-10T13:07:40Z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07a35fd6-7451-4543-9440-49d0af4445c4</vt:lpwstr>
  </property>
  <property fmtid="{D5CDD505-2E9C-101B-9397-08002B2CF9AE}" pid="8" name="MSIP_Label_30286cb9-b49f-4646-87a5-340028348160_ContentBits">
    <vt:lpwstr>1</vt:lpwstr>
  </property>
</Properties>
</file>